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12192000"/>
  <p:embeddedFontLst>
    <p:embeddedFont>
      <p:font typeface="MiSans" panose="020B0604020202020204" charset="-122"/>
      <p:regular r:id="rId15"/>
    </p:embeddedFont>
    <p:embeddedFont>
      <p:font typeface="Hedvig Letters Sans" panose="020B0604020202020204" charset="0"/>
      <p:regular r:id="rId16"/>
    </p:embeddedFont>
    <p:embeddedFont>
      <p:font typeface="Liter" panose="020B0604020202020204" charset="0"/>
      <p:regular r:id="rId17"/>
    </p:embeddedFont>
    <p:embeddedFont>
      <p:font typeface="Quattrocento Sans" panose="020B0502050000020003" pitchFamily="3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2" d="100"/>
          <a:sy n="82" d="100"/>
        </p:scale>
        <p:origin x="69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71047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shutterstock.com/419c8aead2aadec28cf47e647064322d66736e22.jpg"/>
          <p:cNvPicPr>
            <a:picLocks noChangeAspect="1"/>
          </p:cNvPicPr>
          <p:nvPr/>
        </p:nvPicPr>
        <p:blipFill>
          <a:blip r:embed="rId3">
            <a:alphaModFix amt="40000"/>
          </a:blip>
          <a:srcRect l="20370" r="20370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85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810" y="1077277"/>
            <a:ext cx="2874645" cy="426720"/>
          </a:xfrm>
          <a:custGeom>
            <a:avLst/>
            <a:gdLst/>
            <a:ahLst/>
            <a:cxnLst/>
            <a:rect l="l" t="t" r="r" b="b"/>
            <a:pathLst>
              <a:path w="2874645" h="426720">
                <a:moveTo>
                  <a:pt x="38102" y="0"/>
                </a:moveTo>
                <a:lnTo>
                  <a:pt x="2836543" y="0"/>
                </a:lnTo>
                <a:cubicBezTo>
                  <a:pt x="2857586" y="0"/>
                  <a:pt x="2874645" y="17059"/>
                  <a:pt x="2874645" y="38102"/>
                </a:cubicBezTo>
                <a:lnTo>
                  <a:pt x="2874645" y="388618"/>
                </a:lnTo>
                <a:cubicBezTo>
                  <a:pt x="2874645" y="409661"/>
                  <a:pt x="2857586" y="426720"/>
                  <a:pt x="2836543" y="426720"/>
                </a:cubicBezTo>
                <a:lnTo>
                  <a:pt x="38102" y="426720"/>
                </a:lnTo>
                <a:cubicBezTo>
                  <a:pt x="17059" y="426720"/>
                  <a:pt x="0" y="409661"/>
                  <a:pt x="0" y="388618"/>
                </a:cubicBezTo>
                <a:lnTo>
                  <a:pt x="0" y="38102"/>
                </a:lnTo>
                <a:cubicBezTo>
                  <a:pt x="0" y="17073"/>
                  <a:pt x="17073" y="0"/>
                  <a:pt x="38102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79120" y="1195388"/>
            <a:ext cx="256901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kern="0" spc="135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TECHNICAL ARCHITECTURE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736408"/>
            <a:ext cx="11887200" cy="182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Malware Analysis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Tool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3793808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2DD4BF"/>
              </a:gs>
            </a:gsLst>
            <a:lin ang="0" scaled="1"/>
          </a:gradFill>
          <a:ln/>
        </p:spPr>
      </p:sp>
      <p:sp>
        <p:nvSpPr>
          <p:cNvPr id="8" name="Text 5"/>
          <p:cNvSpPr/>
          <p:nvPr/>
        </p:nvSpPr>
        <p:spPr>
          <a:xfrm>
            <a:off x="381000" y="4060508"/>
            <a:ext cx="115728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 Flow Architecture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381000" y="4708207"/>
            <a:ext cx="8629650" cy="6191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comprehensive technical deep-dive into the system's data processing pipeline, from input validation to sophisticated threat classification using multi-stage analysis and machine learning ensemble methods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384810" y="6023610"/>
            <a:ext cx="445770" cy="445770"/>
          </a:xfrm>
          <a:custGeom>
            <a:avLst/>
            <a:gdLst/>
            <a:ahLst/>
            <a:cxnLst/>
            <a:rect l="l" t="t" r="r" b="b"/>
            <a:pathLst>
              <a:path w="445770" h="445770">
                <a:moveTo>
                  <a:pt x="38100" y="0"/>
                </a:moveTo>
                <a:lnTo>
                  <a:pt x="407670" y="0"/>
                </a:lnTo>
                <a:cubicBezTo>
                  <a:pt x="428712" y="0"/>
                  <a:pt x="445770" y="17058"/>
                  <a:pt x="445770" y="38100"/>
                </a:cubicBezTo>
                <a:lnTo>
                  <a:pt x="445770" y="407670"/>
                </a:lnTo>
                <a:cubicBezTo>
                  <a:pt x="445770" y="428712"/>
                  <a:pt x="428712" y="445770"/>
                  <a:pt x="407670" y="445770"/>
                </a:cubicBezTo>
                <a:lnTo>
                  <a:pt x="38100" y="445770"/>
                </a:lnTo>
                <a:cubicBezTo>
                  <a:pt x="17058" y="445770"/>
                  <a:pt x="0" y="428712"/>
                  <a:pt x="0" y="40767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11" name="Shape 8"/>
          <p:cNvSpPr/>
          <p:nvPr/>
        </p:nvSpPr>
        <p:spPr>
          <a:xfrm>
            <a:off x="514350" y="6153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4283" y="1079"/>
                </a:moveTo>
                <a:cubicBezTo>
                  <a:pt x="92720" y="372"/>
                  <a:pt x="91046" y="0"/>
                  <a:pt x="89297" y="0"/>
                </a:cubicBezTo>
                <a:cubicBezTo>
                  <a:pt x="87548" y="0"/>
                  <a:pt x="85874" y="372"/>
                  <a:pt x="84311" y="1079"/>
                </a:cubicBezTo>
                <a:lnTo>
                  <a:pt x="14250" y="30807"/>
                </a:lnTo>
                <a:cubicBezTo>
                  <a:pt x="6065" y="34268"/>
                  <a:pt x="-37" y="42342"/>
                  <a:pt x="0" y="52090"/>
                </a:cubicBezTo>
                <a:cubicBezTo>
                  <a:pt x="186" y="88999"/>
                  <a:pt x="15367" y="156530"/>
                  <a:pt x="79474" y="187226"/>
                </a:cubicBezTo>
                <a:cubicBezTo>
                  <a:pt x="85688" y="190202"/>
                  <a:pt x="92906" y="190202"/>
                  <a:pt x="99120" y="187226"/>
                </a:cubicBezTo>
                <a:cubicBezTo>
                  <a:pt x="163264" y="156530"/>
                  <a:pt x="178445" y="88999"/>
                  <a:pt x="178594" y="52090"/>
                </a:cubicBezTo>
                <a:cubicBezTo>
                  <a:pt x="178631" y="42342"/>
                  <a:pt x="172529" y="34268"/>
                  <a:pt x="164343" y="30807"/>
                </a:cubicBezTo>
                <a:lnTo>
                  <a:pt x="94283" y="1079"/>
                </a:lnTo>
                <a:close/>
                <a:moveTo>
                  <a:pt x="89297" y="47625"/>
                </a:moveTo>
                <a:cubicBezTo>
                  <a:pt x="94245" y="47625"/>
                  <a:pt x="98227" y="51606"/>
                  <a:pt x="98227" y="56555"/>
                </a:cubicBezTo>
                <a:cubicBezTo>
                  <a:pt x="98227" y="65075"/>
                  <a:pt x="108533" y="69354"/>
                  <a:pt x="114560" y="63326"/>
                </a:cubicBezTo>
                <a:cubicBezTo>
                  <a:pt x="118058" y="59829"/>
                  <a:pt x="123713" y="59829"/>
                  <a:pt x="127174" y="63326"/>
                </a:cubicBezTo>
                <a:cubicBezTo>
                  <a:pt x="130634" y="66824"/>
                  <a:pt x="130671" y="72479"/>
                  <a:pt x="127174" y="75940"/>
                </a:cubicBezTo>
                <a:cubicBezTo>
                  <a:pt x="121146" y="81967"/>
                  <a:pt x="125425" y="92273"/>
                  <a:pt x="133945" y="92273"/>
                </a:cubicBezTo>
                <a:cubicBezTo>
                  <a:pt x="138894" y="92273"/>
                  <a:pt x="142875" y="96255"/>
                  <a:pt x="142875" y="101203"/>
                </a:cubicBezTo>
                <a:cubicBezTo>
                  <a:pt x="142875" y="106152"/>
                  <a:pt x="138894" y="110133"/>
                  <a:pt x="133945" y="110133"/>
                </a:cubicBezTo>
                <a:cubicBezTo>
                  <a:pt x="125425" y="110133"/>
                  <a:pt x="121146" y="120439"/>
                  <a:pt x="127174" y="126467"/>
                </a:cubicBezTo>
                <a:cubicBezTo>
                  <a:pt x="130671" y="129964"/>
                  <a:pt x="130671" y="135620"/>
                  <a:pt x="127174" y="139080"/>
                </a:cubicBezTo>
                <a:cubicBezTo>
                  <a:pt x="123676" y="142540"/>
                  <a:pt x="118021" y="142577"/>
                  <a:pt x="114560" y="139080"/>
                </a:cubicBezTo>
                <a:cubicBezTo>
                  <a:pt x="108533" y="133052"/>
                  <a:pt x="98227" y="137331"/>
                  <a:pt x="98227" y="145852"/>
                </a:cubicBezTo>
                <a:cubicBezTo>
                  <a:pt x="98227" y="150800"/>
                  <a:pt x="94245" y="154781"/>
                  <a:pt x="89297" y="154781"/>
                </a:cubicBezTo>
                <a:cubicBezTo>
                  <a:pt x="84348" y="154781"/>
                  <a:pt x="80367" y="150800"/>
                  <a:pt x="80367" y="145852"/>
                </a:cubicBezTo>
                <a:cubicBezTo>
                  <a:pt x="80367" y="137331"/>
                  <a:pt x="70061" y="133052"/>
                  <a:pt x="64033" y="139080"/>
                </a:cubicBezTo>
                <a:cubicBezTo>
                  <a:pt x="60536" y="142577"/>
                  <a:pt x="54880" y="142577"/>
                  <a:pt x="51420" y="139080"/>
                </a:cubicBezTo>
                <a:cubicBezTo>
                  <a:pt x="47960" y="135582"/>
                  <a:pt x="47923" y="129927"/>
                  <a:pt x="51420" y="126467"/>
                </a:cubicBezTo>
                <a:cubicBezTo>
                  <a:pt x="57448" y="120439"/>
                  <a:pt x="53169" y="110133"/>
                  <a:pt x="44648" y="110133"/>
                </a:cubicBezTo>
                <a:cubicBezTo>
                  <a:pt x="39700" y="110133"/>
                  <a:pt x="35719" y="106152"/>
                  <a:pt x="35719" y="101203"/>
                </a:cubicBezTo>
                <a:cubicBezTo>
                  <a:pt x="35719" y="96255"/>
                  <a:pt x="39700" y="92273"/>
                  <a:pt x="44648" y="92273"/>
                </a:cubicBezTo>
                <a:cubicBezTo>
                  <a:pt x="53169" y="92273"/>
                  <a:pt x="57448" y="81967"/>
                  <a:pt x="51420" y="75940"/>
                </a:cubicBezTo>
                <a:cubicBezTo>
                  <a:pt x="47923" y="72442"/>
                  <a:pt x="47923" y="66787"/>
                  <a:pt x="51420" y="63326"/>
                </a:cubicBezTo>
                <a:cubicBezTo>
                  <a:pt x="54918" y="59866"/>
                  <a:pt x="60573" y="59829"/>
                  <a:pt x="64033" y="63326"/>
                </a:cubicBezTo>
                <a:cubicBezTo>
                  <a:pt x="70061" y="69354"/>
                  <a:pt x="80367" y="65075"/>
                  <a:pt x="80367" y="56555"/>
                </a:cubicBezTo>
                <a:cubicBezTo>
                  <a:pt x="80367" y="51606"/>
                  <a:pt x="84348" y="47625"/>
                  <a:pt x="89297" y="47625"/>
                </a:cubicBezTo>
                <a:close/>
                <a:moveTo>
                  <a:pt x="77391" y="98227"/>
                </a:moveTo>
                <a:cubicBezTo>
                  <a:pt x="82319" y="98227"/>
                  <a:pt x="86320" y="94225"/>
                  <a:pt x="86320" y="89297"/>
                </a:cubicBezTo>
                <a:cubicBezTo>
                  <a:pt x="86320" y="84368"/>
                  <a:pt x="82319" y="80367"/>
                  <a:pt x="77391" y="80367"/>
                </a:cubicBezTo>
                <a:cubicBezTo>
                  <a:pt x="72462" y="80367"/>
                  <a:pt x="68461" y="84368"/>
                  <a:pt x="68461" y="89297"/>
                </a:cubicBezTo>
                <a:cubicBezTo>
                  <a:pt x="68461" y="94225"/>
                  <a:pt x="72462" y="98227"/>
                  <a:pt x="77391" y="98227"/>
                </a:cubicBezTo>
                <a:close/>
                <a:moveTo>
                  <a:pt x="110133" y="113109"/>
                </a:moveTo>
                <a:cubicBezTo>
                  <a:pt x="110133" y="108181"/>
                  <a:pt x="106132" y="104180"/>
                  <a:pt x="101203" y="104180"/>
                </a:cubicBezTo>
                <a:cubicBezTo>
                  <a:pt x="96275" y="104180"/>
                  <a:pt x="92273" y="108181"/>
                  <a:pt x="92273" y="113109"/>
                </a:cubicBezTo>
                <a:cubicBezTo>
                  <a:pt x="92273" y="118038"/>
                  <a:pt x="96275" y="122039"/>
                  <a:pt x="101203" y="122039"/>
                </a:cubicBezTo>
                <a:cubicBezTo>
                  <a:pt x="106132" y="122039"/>
                  <a:pt x="110133" y="118038"/>
                  <a:pt x="110133" y="113109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2" name="Text 9"/>
          <p:cNvSpPr/>
          <p:nvPr/>
        </p:nvSpPr>
        <p:spPr>
          <a:xfrm>
            <a:off x="952500" y="6134100"/>
            <a:ext cx="1876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Advanced Threat Detection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3062883" y="6023610"/>
            <a:ext cx="445770" cy="445770"/>
          </a:xfrm>
          <a:custGeom>
            <a:avLst/>
            <a:gdLst/>
            <a:ahLst/>
            <a:cxnLst/>
            <a:rect l="l" t="t" r="r" b="b"/>
            <a:pathLst>
              <a:path w="445770" h="445770">
                <a:moveTo>
                  <a:pt x="38100" y="0"/>
                </a:moveTo>
                <a:lnTo>
                  <a:pt x="407670" y="0"/>
                </a:lnTo>
                <a:cubicBezTo>
                  <a:pt x="428712" y="0"/>
                  <a:pt x="445770" y="17058"/>
                  <a:pt x="445770" y="38100"/>
                </a:cubicBezTo>
                <a:lnTo>
                  <a:pt x="445770" y="407670"/>
                </a:lnTo>
                <a:cubicBezTo>
                  <a:pt x="445770" y="428712"/>
                  <a:pt x="428712" y="445770"/>
                  <a:pt x="407670" y="445770"/>
                </a:cubicBezTo>
                <a:lnTo>
                  <a:pt x="38100" y="445770"/>
                </a:lnTo>
                <a:cubicBezTo>
                  <a:pt x="17058" y="445770"/>
                  <a:pt x="0" y="428712"/>
                  <a:pt x="0" y="40767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3192423" y="6153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65484" y="8930"/>
                </a:moveTo>
                <a:cubicBezTo>
                  <a:pt x="65484" y="3981"/>
                  <a:pt x="61503" y="0"/>
                  <a:pt x="56555" y="0"/>
                </a:cubicBezTo>
                <a:cubicBezTo>
                  <a:pt x="51606" y="0"/>
                  <a:pt x="47625" y="3981"/>
                  <a:pt x="47625" y="8930"/>
                </a:cubicBezTo>
                <a:lnTo>
                  <a:pt x="47625" y="23812"/>
                </a:lnTo>
                <a:cubicBezTo>
                  <a:pt x="34491" y="23812"/>
                  <a:pt x="23812" y="34491"/>
                  <a:pt x="23812" y="47625"/>
                </a:cubicBezTo>
                <a:lnTo>
                  <a:pt x="8930" y="47625"/>
                </a:lnTo>
                <a:cubicBezTo>
                  <a:pt x="3981" y="47625"/>
                  <a:pt x="0" y="51606"/>
                  <a:pt x="0" y="56555"/>
                </a:cubicBezTo>
                <a:cubicBezTo>
                  <a:pt x="0" y="61503"/>
                  <a:pt x="3981" y="65484"/>
                  <a:pt x="8930" y="65484"/>
                </a:cubicBezTo>
                <a:lnTo>
                  <a:pt x="23812" y="65484"/>
                </a:lnTo>
                <a:lnTo>
                  <a:pt x="23812" y="86320"/>
                </a:lnTo>
                <a:lnTo>
                  <a:pt x="8930" y="86320"/>
                </a:lnTo>
                <a:cubicBezTo>
                  <a:pt x="3981" y="86320"/>
                  <a:pt x="0" y="90301"/>
                  <a:pt x="0" y="95250"/>
                </a:cubicBezTo>
                <a:cubicBezTo>
                  <a:pt x="0" y="100199"/>
                  <a:pt x="3981" y="104180"/>
                  <a:pt x="8930" y="104180"/>
                </a:cubicBezTo>
                <a:lnTo>
                  <a:pt x="23812" y="104180"/>
                </a:lnTo>
                <a:lnTo>
                  <a:pt x="23812" y="125016"/>
                </a:lnTo>
                <a:lnTo>
                  <a:pt x="8930" y="125016"/>
                </a:lnTo>
                <a:cubicBezTo>
                  <a:pt x="3981" y="125016"/>
                  <a:pt x="0" y="128997"/>
                  <a:pt x="0" y="133945"/>
                </a:cubicBezTo>
                <a:cubicBezTo>
                  <a:pt x="0" y="138894"/>
                  <a:pt x="3981" y="142875"/>
                  <a:pt x="8930" y="142875"/>
                </a:cubicBezTo>
                <a:lnTo>
                  <a:pt x="23812" y="142875"/>
                </a:lnTo>
                <a:cubicBezTo>
                  <a:pt x="23812" y="156009"/>
                  <a:pt x="34491" y="166688"/>
                  <a:pt x="47625" y="166688"/>
                </a:cubicBezTo>
                <a:lnTo>
                  <a:pt x="47625" y="181570"/>
                </a:lnTo>
                <a:cubicBezTo>
                  <a:pt x="47625" y="186519"/>
                  <a:pt x="51606" y="190500"/>
                  <a:pt x="56555" y="190500"/>
                </a:cubicBezTo>
                <a:cubicBezTo>
                  <a:pt x="61503" y="190500"/>
                  <a:pt x="65484" y="186519"/>
                  <a:pt x="65484" y="181570"/>
                </a:cubicBezTo>
                <a:lnTo>
                  <a:pt x="65484" y="166688"/>
                </a:lnTo>
                <a:lnTo>
                  <a:pt x="86320" y="166688"/>
                </a:lnTo>
                <a:lnTo>
                  <a:pt x="86320" y="181570"/>
                </a:lnTo>
                <a:cubicBezTo>
                  <a:pt x="86320" y="186519"/>
                  <a:pt x="90301" y="190500"/>
                  <a:pt x="95250" y="190500"/>
                </a:cubicBezTo>
                <a:cubicBezTo>
                  <a:pt x="100199" y="190500"/>
                  <a:pt x="104180" y="186519"/>
                  <a:pt x="104180" y="181570"/>
                </a:cubicBezTo>
                <a:lnTo>
                  <a:pt x="104180" y="166688"/>
                </a:lnTo>
                <a:lnTo>
                  <a:pt x="125016" y="166688"/>
                </a:lnTo>
                <a:lnTo>
                  <a:pt x="125016" y="181570"/>
                </a:lnTo>
                <a:cubicBezTo>
                  <a:pt x="125016" y="186519"/>
                  <a:pt x="128997" y="190500"/>
                  <a:pt x="133945" y="190500"/>
                </a:cubicBezTo>
                <a:cubicBezTo>
                  <a:pt x="138894" y="190500"/>
                  <a:pt x="142875" y="186519"/>
                  <a:pt x="142875" y="181570"/>
                </a:cubicBezTo>
                <a:lnTo>
                  <a:pt x="142875" y="166688"/>
                </a:lnTo>
                <a:cubicBezTo>
                  <a:pt x="156009" y="166688"/>
                  <a:pt x="166688" y="156009"/>
                  <a:pt x="166688" y="142875"/>
                </a:cubicBezTo>
                <a:lnTo>
                  <a:pt x="181570" y="142875"/>
                </a:lnTo>
                <a:cubicBezTo>
                  <a:pt x="186519" y="142875"/>
                  <a:pt x="190500" y="138894"/>
                  <a:pt x="190500" y="133945"/>
                </a:cubicBezTo>
                <a:cubicBezTo>
                  <a:pt x="190500" y="128997"/>
                  <a:pt x="186519" y="125016"/>
                  <a:pt x="181570" y="125016"/>
                </a:cubicBezTo>
                <a:lnTo>
                  <a:pt x="166688" y="125016"/>
                </a:lnTo>
                <a:lnTo>
                  <a:pt x="166688" y="104180"/>
                </a:lnTo>
                <a:lnTo>
                  <a:pt x="181570" y="104180"/>
                </a:lnTo>
                <a:cubicBezTo>
                  <a:pt x="186519" y="104180"/>
                  <a:pt x="190500" y="100199"/>
                  <a:pt x="190500" y="95250"/>
                </a:cubicBezTo>
                <a:cubicBezTo>
                  <a:pt x="190500" y="90301"/>
                  <a:pt x="186519" y="86320"/>
                  <a:pt x="181570" y="86320"/>
                </a:cubicBezTo>
                <a:lnTo>
                  <a:pt x="166688" y="86320"/>
                </a:lnTo>
                <a:lnTo>
                  <a:pt x="166688" y="65484"/>
                </a:lnTo>
                <a:lnTo>
                  <a:pt x="181570" y="65484"/>
                </a:lnTo>
                <a:cubicBezTo>
                  <a:pt x="186519" y="65484"/>
                  <a:pt x="190500" y="61503"/>
                  <a:pt x="190500" y="56555"/>
                </a:cubicBezTo>
                <a:cubicBezTo>
                  <a:pt x="190500" y="51606"/>
                  <a:pt x="186519" y="47625"/>
                  <a:pt x="181570" y="47625"/>
                </a:cubicBezTo>
                <a:lnTo>
                  <a:pt x="166688" y="47625"/>
                </a:lnTo>
                <a:cubicBezTo>
                  <a:pt x="166688" y="34491"/>
                  <a:pt x="156009" y="23812"/>
                  <a:pt x="142875" y="23812"/>
                </a:cubicBezTo>
                <a:lnTo>
                  <a:pt x="142875" y="8930"/>
                </a:lnTo>
                <a:cubicBezTo>
                  <a:pt x="142875" y="3981"/>
                  <a:pt x="138894" y="0"/>
                  <a:pt x="133945" y="0"/>
                </a:cubicBezTo>
                <a:cubicBezTo>
                  <a:pt x="128997" y="0"/>
                  <a:pt x="125016" y="3981"/>
                  <a:pt x="125016" y="8930"/>
                </a:cubicBezTo>
                <a:lnTo>
                  <a:pt x="125016" y="23812"/>
                </a:lnTo>
                <a:lnTo>
                  <a:pt x="104180" y="23812"/>
                </a:lnTo>
                <a:lnTo>
                  <a:pt x="104180" y="8930"/>
                </a:lnTo>
                <a:cubicBezTo>
                  <a:pt x="104180" y="3981"/>
                  <a:pt x="100199" y="0"/>
                  <a:pt x="95250" y="0"/>
                </a:cubicBezTo>
                <a:cubicBezTo>
                  <a:pt x="90301" y="0"/>
                  <a:pt x="86320" y="3981"/>
                  <a:pt x="86320" y="8930"/>
                </a:cubicBezTo>
                <a:lnTo>
                  <a:pt x="86320" y="23812"/>
                </a:lnTo>
                <a:lnTo>
                  <a:pt x="65484" y="23812"/>
                </a:lnTo>
                <a:lnTo>
                  <a:pt x="65484" y="8930"/>
                </a:lnTo>
                <a:close/>
                <a:moveTo>
                  <a:pt x="59531" y="47625"/>
                </a:moveTo>
                <a:lnTo>
                  <a:pt x="130969" y="47625"/>
                </a:lnTo>
                <a:cubicBezTo>
                  <a:pt x="137554" y="47625"/>
                  <a:pt x="142875" y="52946"/>
                  <a:pt x="142875" y="59531"/>
                </a:cubicBezTo>
                <a:lnTo>
                  <a:pt x="142875" y="130969"/>
                </a:lnTo>
                <a:cubicBezTo>
                  <a:pt x="142875" y="137554"/>
                  <a:pt x="137554" y="142875"/>
                  <a:pt x="130969" y="142875"/>
                </a:cubicBezTo>
                <a:lnTo>
                  <a:pt x="59531" y="142875"/>
                </a:lnTo>
                <a:cubicBezTo>
                  <a:pt x="52946" y="142875"/>
                  <a:pt x="47625" y="137554"/>
                  <a:pt x="47625" y="130969"/>
                </a:cubicBezTo>
                <a:lnTo>
                  <a:pt x="47625" y="59531"/>
                </a:lnTo>
                <a:cubicBezTo>
                  <a:pt x="47625" y="52946"/>
                  <a:pt x="52946" y="47625"/>
                  <a:pt x="59531" y="47625"/>
                </a:cubicBezTo>
                <a:close/>
                <a:moveTo>
                  <a:pt x="65484" y="65484"/>
                </a:moveTo>
                <a:lnTo>
                  <a:pt x="65484" y="125016"/>
                </a:lnTo>
                <a:lnTo>
                  <a:pt x="125016" y="125016"/>
                </a:lnTo>
                <a:lnTo>
                  <a:pt x="125016" y="65484"/>
                </a:lnTo>
                <a:lnTo>
                  <a:pt x="65484" y="65484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5" name="Text 12"/>
          <p:cNvSpPr/>
          <p:nvPr/>
        </p:nvSpPr>
        <p:spPr>
          <a:xfrm>
            <a:off x="3630573" y="6134100"/>
            <a:ext cx="1524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ML-Powered Analysis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385197" y="6023610"/>
            <a:ext cx="445770" cy="445770"/>
          </a:xfrm>
          <a:custGeom>
            <a:avLst/>
            <a:gdLst/>
            <a:ahLst/>
            <a:cxnLst/>
            <a:rect l="l" t="t" r="r" b="b"/>
            <a:pathLst>
              <a:path w="445770" h="445770">
                <a:moveTo>
                  <a:pt x="38100" y="0"/>
                </a:moveTo>
                <a:lnTo>
                  <a:pt x="407670" y="0"/>
                </a:lnTo>
                <a:cubicBezTo>
                  <a:pt x="428712" y="0"/>
                  <a:pt x="445770" y="17058"/>
                  <a:pt x="445770" y="38100"/>
                </a:cubicBezTo>
                <a:lnTo>
                  <a:pt x="445770" y="407670"/>
                </a:lnTo>
                <a:cubicBezTo>
                  <a:pt x="445770" y="428712"/>
                  <a:pt x="428712" y="445770"/>
                  <a:pt x="407670" y="445770"/>
                </a:cubicBezTo>
                <a:lnTo>
                  <a:pt x="38100" y="445770"/>
                </a:lnTo>
                <a:cubicBezTo>
                  <a:pt x="17058" y="445770"/>
                  <a:pt x="0" y="428712"/>
                  <a:pt x="0" y="40767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64748B">
              <a:alpha val="10196"/>
            </a:srgbClr>
          </a:solidFill>
          <a:ln w="10160">
            <a:solidFill>
              <a:srgbClr val="64748B">
                <a:alpha val="30196"/>
              </a:srgbClr>
            </a:solidFill>
            <a:prstDash val="solid"/>
          </a:ln>
        </p:spPr>
      </p:sp>
      <p:sp>
        <p:nvSpPr>
          <p:cNvPr id="17" name="Shape 14"/>
          <p:cNvSpPr/>
          <p:nvPr/>
        </p:nvSpPr>
        <p:spPr>
          <a:xfrm>
            <a:off x="5514737" y="61531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9766"/>
                </a:moveTo>
                <a:cubicBezTo>
                  <a:pt x="0" y="19906"/>
                  <a:pt x="8000" y="11906"/>
                  <a:pt x="17859" y="11906"/>
                </a:cubicBezTo>
                <a:lnTo>
                  <a:pt x="53578" y="11906"/>
                </a:lnTo>
                <a:cubicBezTo>
                  <a:pt x="63438" y="11906"/>
                  <a:pt x="71438" y="19906"/>
                  <a:pt x="71438" y="29766"/>
                </a:cubicBezTo>
                <a:lnTo>
                  <a:pt x="71438" y="35719"/>
                </a:lnTo>
                <a:lnTo>
                  <a:pt x="119063" y="35719"/>
                </a:lnTo>
                <a:lnTo>
                  <a:pt x="119063" y="29766"/>
                </a:lnTo>
                <a:cubicBezTo>
                  <a:pt x="119063" y="19906"/>
                  <a:pt x="127062" y="11906"/>
                  <a:pt x="136922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65484"/>
                </a:lnTo>
                <a:cubicBezTo>
                  <a:pt x="190500" y="75344"/>
                  <a:pt x="182500" y="83344"/>
                  <a:pt x="172641" y="83344"/>
                </a:cubicBezTo>
                <a:lnTo>
                  <a:pt x="136922" y="83344"/>
                </a:lnTo>
                <a:cubicBezTo>
                  <a:pt x="127062" y="83344"/>
                  <a:pt x="119063" y="75344"/>
                  <a:pt x="119063" y="65484"/>
                </a:cubicBezTo>
                <a:lnTo>
                  <a:pt x="119063" y="59531"/>
                </a:lnTo>
                <a:lnTo>
                  <a:pt x="71438" y="59531"/>
                </a:lnTo>
                <a:lnTo>
                  <a:pt x="71438" y="65484"/>
                </a:lnTo>
                <a:cubicBezTo>
                  <a:pt x="71438" y="68200"/>
                  <a:pt x="70805" y="70805"/>
                  <a:pt x="69726" y="73112"/>
                </a:cubicBezTo>
                <a:lnTo>
                  <a:pt x="95250" y="107156"/>
                </a:lnTo>
                <a:lnTo>
                  <a:pt x="125016" y="107156"/>
                </a:lnTo>
                <a:cubicBezTo>
                  <a:pt x="134875" y="107156"/>
                  <a:pt x="142875" y="115156"/>
                  <a:pt x="142875" y="125016"/>
                </a:cubicBezTo>
                <a:lnTo>
                  <a:pt x="142875" y="160734"/>
                </a:lnTo>
                <a:cubicBezTo>
                  <a:pt x="142875" y="170594"/>
                  <a:pt x="134875" y="178594"/>
                  <a:pt x="125016" y="178594"/>
                </a:cubicBezTo>
                <a:lnTo>
                  <a:pt x="89297" y="178594"/>
                </a:lnTo>
                <a:cubicBezTo>
                  <a:pt x="79437" y="178594"/>
                  <a:pt x="71438" y="170594"/>
                  <a:pt x="71438" y="160734"/>
                </a:cubicBezTo>
                <a:lnTo>
                  <a:pt x="71438" y="125016"/>
                </a:lnTo>
                <a:cubicBezTo>
                  <a:pt x="71438" y="122300"/>
                  <a:pt x="72070" y="119695"/>
                  <a:pt x="73149" y="117388"/>
                </a:cubicBezTo>
                <a:lnTo>
                  <a:pt x="47625" y="83344"/>
                </a:lnTo>
                <a:lnTo>
                  <a:pt x="17859" y="83344"/>
                </a:lnTo>
                <a:cubicBezTo>
                  <a:pt x="8000" y="83344"/>
                  <a:pt x="0" y="75344"/>
                  <a:pt x="0" y="65484"/>
                </a:cubicBezTo>
                <a:lnTo>
                  <a:pt x="0" y="29766"/>
                </a:lnTo>
                <a:close/>
              </a:path>
            </a:pathLst>
          </a:custGeom>
          <a:solidFill>
            <a:srgbClr val="64748B"/>
          </a:solidFill>
          <a:ln/>
        </p:spPr>
      </p:sp>
      <p:sp>
        <p:nvSpPr>
          <p:cNvPr id="18" name="Text 15"/>
          <p:cNvSpPr/>
          <p:nvPr/>
        </p:nvSpPr>
        <p:spPr>
          <a:xfrm>
            <a:off x="5952887" y="6134100"/>
            <a:ext cx="1181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 Pipeline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STAGE 9: PERSISTENCE &amp; PRESENTATION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Output Layer: Three Distribution Channels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 storage, UI visualization, and export capabilities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5240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" name="Shape 4"/>
          <p:cNvSpPr/>
          <p:nvPr/>
        </p:nvSpPr>
        <p:spPr>
          <a:xfrm>
            <a:off x="384810" y="1680210"/>
            <a:ext cx="3722370" cy="4017645"/>
          </a:xfrm>
          <a:custGeom>
            <a:avLst/>
            <a:gdLst/>
            <a:ahLst/>
            <a:cxnLst/>
            <a:rect l="l" t="t" r="r" b="b"/>
            <a:pathLst>
              <a:path w="3722370" h="4017645">
                <a:moveTo>
                  <a:pt x="76197" y="0"/>
                </a:moveTo>
                <a:lnTo>
                  <a:pt x="3646173" y="0"/>
                </a:lnTo>
                <a:cubicBezTo>
                  <a:pt x="3688255" y="0"/>
                  <a:pt x="3722370" y="34115"/>
                  <a:pt x="3722370" y="76197"/>
                </a:cubicBezTo>
                <a:lnTo>
                  <a:pt x="3722370" y="3941448"/>
                </a:lnTo>
                <a:cubicBezTo>
                  <a:pt x="3722370" y="3983530"/>
                  <a:pt x="3688255" y="4017645"/>
                  <a:pt x="3646173" y="4017645"/>
                </a:cubicBezTo>
                <a:lnTo>
                  <a:pt x="76197" y="4017645"/>
                </a:lnTo>
                <a:cubicBezTo>
                  <a:pt x="34115" y="4017645"/>
                  <a:pt x="0" y="3983530"/>
                  <a:pt x="0" y="3941448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02920" y="179831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8" name="Shape 6"/>
          <p:cNvSpPr/>
          <p:nvPr/>
        </p:nvSpPr>
        <p:spPr>
          <a:xfrm>
            <a:off x="620792" y="1903093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50019" y="68915"/>
                </a:moveTo>
                <a:cubicBezTo>
                  <a:pt x="145063" y="72197"/>
                  <a:pt x="139370" y="74842"/>
                  <a:pt x="133443" y="76952"/>
                </a:cubicBezTo>
                <a:cubicBezTo>
                  <a:pt x="117704" y="82577"/>
                  <a:pt x="97043" y="85725"/>
                  <a:pt x="75009" y="85725"/>
                </a:cubicBezTo>
                <a:cubicBezTo>
                  <a:pt x="52975" y="85725"/>
                  <a:pt x="32281" y="82544"/>
                  <a:pt x="16576" y="76952"/>
                </a:cubicBezTo>
                <a:cubicBezTo>
                  <a:pt x="10682" y="74842"/>
                  <a:pt x="4956" y="72197"/>
                  <a:pt x="0" y="68915"/>
                </a:cubicBezTo>
                <a:lnTo>
                  <a:pt x="0" y="96441"/>
                </a:lnTo>
                <a:cubicBezTo>
                  <a:pt x="0" y="111242"/>
                  <a:pt x="33587" y="123230"/>
                  <a:pt x="75009" y="123230"/>
                </a:cubicBezTo>
                <a:cubicBezTo>
                  <a:pt x="116432" y="123230"/>
                  <a:pt x="150019" y="111242"/>
                  <a:pt x="150019" y="96441"/>
                </a:cubicBezTo>
                <a:lnTo>
                  <a:pt x="150019" y="68915"/>
                </a:lnTo>
                <a:close/>
                <a:moveTo>
                  <a:pt x="150019" y="42863"/>
                </a:moveTo>
                <a:lnTo>
                  <a:pt x="150019" y="26789"/>
                </a:lnTo>
                <a:cubicBezTo>
                  <a:pt x="150019" y="11988"/>
                  <a:pt x="116432" y="0"/>
                  <a:pt x="75009" y="0"/>
                </a:cubicBezTo>
                <a:cubicBezTo>
                  <a:pt x="33587" y="0"/>
                  <a:pt x="0" y="11988"/>
                  <a:pt x="0" y="26789"/>
                </a:cubicBezTo>
                <a:lnTo>
                  <a:pt x="0" y="42863"/>
                </a:lnTo>
                <a:cubicBezTo>
                  <a:pt x="0" y="57663"/>
                  <a:pt x="33587" y="69652"/>
                  <a:pt x="75009" y="69652"/>
                </a:cubicBezTo>
                <a:cubicBezTo>
                  <a:pt x="116432" y="69652"/>
                  <a:pt x="150019" y="57663"/>
                  <a:pt x="150019" y="42863"/>
                </a:cubicBezTo>
                <a:close/>
                <a:moveTo>
                  <a:pt x="133443" y="130530"/>
                </a:moveTo>
                <a:cubicBezTo>
                  <a:pt x="117738" y="136122"/>
                  <a:pt x="97077" y="139303"/>
                  <a:pt x="75009" y="139303"/>
                </a:cubicBezTo>
                <a:cubicBezTo>
                  <a:pt x="52942" y="139303"/>
                  <a:pt x="32281" y="136122"/>
                  <a:pt x="16576" y="130530"/>
                </a:cubicBezTo>
                <a:cubicBezTo>
                  <a:pt x="10682" y="128420"/>
                  <a:pt x="4956" y="125775"/>
                  <a:pt x="0" y="122493"/>
                </a:cubicBezTo>
                <a:lnTo>
                  <a:pt x="0" y="144661"/>
                </a:lnTo>
                <a:cubicBezTo>
                  <a:pt x="0" y="159462"/>
                  <a:pt x="33587" y="171450"/>
                  <a:pt x="75009" y="171450"/>
                </a:cubicBezTo>
                <a:cubicBezTo>
                  <a:pt x="116432" y="171450"/>
                  <a:pt x="150019" y="159462"/>
                  <a:pt x="150019" y="144661"/>
                </a:cubicBezTo>
                <a:lnTo>
                  <a:pt x="150019" y="122493"/>
                </a:lnTo>
                <a:cubicBezTo>
                  <a:pt x="145063" y="125775"/>
                  <a:pt x="139370" y="128420"/>
                  <a:pt x="133443" y="13053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9" name="Text 7"/>
          <p:cNvSpPr/>
          <p:nvPr/>
        </p:nvSpPr>
        <p:spPr>
          <a:xfrm>
            <a:off x="998220" y="1855468"/>
            <a:ext cx="8001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Database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02920" y="2255518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SQLite database for fast, local persistence. Optimized for threat hunting and historical analysis.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10540" y="2765106"/>
            <a:ext cx="3484245" cy="342900"/>
          </a:xfrm>
          <a:custGeom>
            <a:avLst/>
            <a:gdLst/>
            <a:ahLst/>
            <a:cxnLst/>
            <a:rect l="l" t="t" r="r" b="b"/>
            <a:pathLst>
              <a:path w="3484245" h="3429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04800"/>
                </a:lnTo>
                <a:cubicBezTo>
                  <a:pt x="3484245" y="325842"/>
                  <a:pt x="3467187" y="342900"/>
                  <a:pt x="3446145" y="342900"/>
                </a:cubicBez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2" name="Shape 10"/>
          <p:cNvSpPr/>
          <p:nvPr/>
        </p:nvSpPr>
        <p:spPr>
          <a:xfrm>
            <a:off x="510540" y="2765106"/>
            <a:ext cx="15240" cy="342900"/>
          </a:xfrm>
          <a:custGeom>
            <a:avLst/>
            <a:gdLst/>
            <a:ahLst/>
            <a:cxnLst/>
            <a:rect l="l" t="t" r="r" b="b"/>
            <a:pathLst>
              <a:path w="15240" h="342900">
                <a:moveTo>
                  <a:pt x="15240" y="0"/>
                </a:moveTo>
                <a:lnTo>
                  <a:pt x="15240" y="0"/>
                </a:lnTo>
                <a:lnTo>
                  <a:pt x="15240" y="342900"/>
                </a:ln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3" name="Text 11"/>
          <p:cNvSpPr/>
          <p:nvPr/>
        </p:nvSpPr>
        <p:spPr>
          <a:xfrm>
            <a:off x="594360" y="2841306"/>
            <a:ext cx="5429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samples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3304580" y="2860356"/>
            <a:ext cx="6667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Master table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10540" y="3146106"/>
            <a:ext cx="3484245" cy="342900"/>
          </a:xfrm>
          <a:custGeom>
            <a:avLst/>
            <a:gdLst/>
            <a:ahLst/>
            <a:cxnLst/>
            <a:rect l="l" t="t" r="r" b="b"/>
            <a:pathLst>
              <a:path w="3484245" h="3429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04800"/>
                </a:lnTo>
                <a:cubicBezTo>
                  <a:pt x="3484245" y="325842"/>
                  <a:pt x="3467187" y="342900"/>
                  <a:pt x="3446145" y="342900"/>
                </a:cubicBez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6" name="Shape 14"/>
          <p:cNvSpPr/>
          <p:nvPr/>
        </p:nvSpPr>
        <p:spPr>
          <a:xfrm>
            <a:off x="510540" y="3146106"/>
            <a:ext cx="15240" cy="342900"/>
          </a:xfrm>
          <a:custGeom>
            <a:avLst/>
            <a:gdLst/>
            <a:ahLst/>
            <a:cxnLst/>
            <a:rect l="l" t="t" r="r" b="b"/>
            <a:pathLst>
              <a:path w="15240" h="342900">
                <a:moveTo>
                  <a:pt x="15240" y="0"/>
                </a:moveTo>
                <a:lnTo>
                  <a:pt x="15240" y="0"/>
                </a:lnTo>
                <a:lnTo>
                  <a:pt x="15240" y="342900"/>
                </a:ln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7" name="Text 15"/>
          <p:cNvSpPr/>
          <p:nvPr/>
        </p:nvSpPr>
        <p:spPr>
          <a:xfrm>
            <a:off x="594360" y="3222306"/>
            <a:ext cx="561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563541" y="3241356"/>
            <a:ext cx="4095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Results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10540" y="3527106"/>
            <a:ext cx="3484245" cy="342900"/>
          </a:xfrm>
          <a:custGeom>
            <a:avLst/>
            <a:gdLst/>
            <a:ahLst/>
            <a:cxnLst/>
            <a:rect l="l" t="t" r="r" b="b"/>
            <a:pathLst>
              <a:path w="3484245" h="3429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04800"/>
                </a:lnTo>
                <a:cubicBezTo>
                  <a:pt x="3484245" y="325842"/>
                  <a:pt x="3467187" y="342900"/>
                  <a:pt x="3446145" y="342900"/>
                </a:cubicBez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0" name="Shape 18"/>
          <p:cNvSpPr/>
          <p:nvPr/>
        </p:nvSpPr>
        <p:spPr>
          <a:xfrm>
            <a:off x="510540" y="3527106"/>
            <a:ext cx="15240" cy="342900"/>
          </a:xfrm>
          <a:custGeom>
            <a:avLst/>
            <a:gdLst/>
            <a:ahLst/>
            <a:cxnLst/>
            <a:rect l="l" t="t" r="r" b="b"/>
            <a:pathLst>
              <a:path w="15240" h="342900">
                <a:moveTo>
                  <a:pt x="15240" y="0"/>
                </a:moveTo>
                <a:lnTo>
                  <a:pt x="15240" y="0"/>
                </a:lnTo>
                <a:lnTo>
                  <a:pt x="15240" y="342900"/>
                </a:ln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1" name="Text 19"/>
          <p:cNvSpPr/>
          <p:nvPr/>
        </p:nvSpPr>
        <p:spPr>
          <a:xfrm>
            <a:off x="594360" y="3603306"/>
            <a:ext cx="866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yara_matches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3402330" y="3622356"/>
            <a:ext cx="5715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Signatures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10540" y="3908106"/>
            <a:ext cx="3484245" cy="342900"/>
          </a:xfrm>
          <a:custGeom>
            <a:avLst/>
            <a:gdLst/>
            <a:ahLst/>
            <a:cxnLst/>
            <a:rect l="l" t="t" r="r" b="b"/>
            <a:pathLst>
              <a:path w="3484245" h="3429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04800"/>
                </a:lnTo>
                <a:cubicBezTo>
                  <a:pt x="3484245" y="325842"/>
                  <a:pt x="3467187" y="342900"/>
                  <a:pt x="3446145" y="342900"/>
                </a:cubicBez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4" name="Shape 22"/>
          <p:cNvSpPr/>
          <p:nvPr/>
        </p:nvSpPr>
        <p:spPr>
          <a:xfrm>
            <a:off x="510540" y="3908106"/>
            <a:ext cx="15240" cy="342900"/>
          </a:xfrm>
          <a:custGeom>
            <a:avLst/>
            <a:gdLst/>
            <a:ahLst/>
            <a:cxnLst/>
            <a:rect l="l" t="t" r="r" b="b"/>
            <a:pathLst>
              <a:path w="15240" h="342900">
                <a:moveTo>
                  <a:pt x="15240" y="0"/>
                </a:moveTo>
                <a:lnTo>
                  <a:pt x="15240" y="0"/>
                </a:lnTo>
                <a:lnTo>
                  <a:pt x="15240" y="342900"/>
                </a:ln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5" name="Text 23"/>
          <p:cNvSpPr/>
          <p:nvPr/>
        </p:nvSpPr>
        <p:spPr>
          <a:xfrm>
            <a:off x="594360" y="3984306"/>
            <a:ext cx="447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strings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3446621" y="4003356"/>
            <a:ext cx="5238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Extracted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10540" y="4289106"/>
            <a:ext cx="3484245" cy="342900"/>
          </a:xfrm>
          <a:custGeom>
            <a:avLst/>
            <a:gdLst/>
            <a:ahLst/>
            <a:cxnLst/>
            <a:rect l="l" t="t" r="r" b="b"/>
            <a:pathLst>
              <a:path w="3484245" h="3429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04800"/>
                </a:lnTo>
                <a:cubicBezTo>
                  <a:pt x="3484245" y="325842"/>
                  <a:pt x="3467187" y="342900"/>
                  <a:pt x="3446145" y="342900"/>
                </a:cubicBez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8" name="Shape 26"/>
          <p:cNvSpPr/>
          <p:nvPr/>
        </p:nvSpPr>
        <p:spPr>
          <a:xfrm>
            <a:off x="510540" y="4289106"/>
            <a:ext cx="15240" cy="342900"/>
          </a:xfrm>
          <a:custGeom>
            <a:avLst/>
            <a:gdLst/>
            <a:ahLst/>
            <a:cxnLst/>
            <a:rect l="l" t="t" r="r" b="b"/>
            <a:pathLst>
              <a:path w="15240" h="342900">
                <a:moveTo>
                  <a:pt x="15240" y="0"/>
                </a:moveTo>
                <a:lnTo>
                  <a:pt x="15240" y="0"/>
                </a:lnTo>
                <a:lnTo>
                  <a:pt x="15240" y="342900"/>
                </a:lnTo>
                <a:lnTo>
                  <a:pt x="15240" y="342900"/>
                </a:lnTo>
                <a:cubicBezTo>
                  <a:pt x="6823" y="342900"/>
                  <a:pt x="0" y="336077"/>
                  <a:pt x="0" y="3276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9" name="Text 27"/>
          <p:cNvSpPr/>
          <p:nvPr/>
        </p:nvSpPr>
        <p:spPr>
          <a:xfrm>
            <a:off x="594360" y="4365306"/>
            <a:ext cx="838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network_iocs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675221" y="4384356"/>
            <a:ext cx="2952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IOCs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06730" y="5033247"/>
            <a:ext cx="3484245" cy="541020"/>
          </a:xfrm>
          <a:custGeom>
            <a:avLst/>
            <a:gdLst/>
            <a:ahLst/>
            <a:cxnLst/>
            <a:rect l="l" t="t" r="r" b="b"/>
            <a:pathLst>
              <a:path w="3484245" h="541020">
                <a:moveTo>
                  <a:pt x="38099" y="0"/>
                </a:moveTo>
                <a:lnTo>
                  <a:pt x="3446146" y="0"/>
                </a:lnTo>
                <a:cubicBezTo>
                  <a:pt x="3467188" y="0"/>
                  <a:pt x="3484245" y="17057"/>
                  <a:pt x="3484245" y="38099"/>
                </a:cubicBezTo>
                <a:lnTo>
                  <a:pt x="3484245" y="502921"/>
                </a:lnTo>
                <a:cubicBezTo>
                  <a:pt x="3484245" y="523963"/>
                  <a:pt x="3467188" y="541020"/>
                  <a:pt x="3446146" y="541020"/>
                </a:cubicBezTo>
                <a:lnTo>
                  <a:pt x="38099" y="541020"/>
                </a:lnTo>
                <a:cubicBezTo>
                  <a:pt x="17057" y="541020"/>
                  <a:pt x="0" y="523963"/>
                  <a:pt x="0" y="502921"/>
                </a:cubicBezTo>
                <a:lnTo>
                  <a:pt x="0" y="38099"/>
                </a:lnTo>
                <a:cubicBezTo>
                  <a:pt x="0" y="17057"/>
                  <a:pt x="17057" y="0"/>
                  <a:pt x="38099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1956554" y="5143737"/>
            <a:ext cx="582692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&lt;100ms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58165" y="5341860"/>
            <a:ext cx="3381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Query Response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232910" y="1680210"/>
            <a:ext cx="3722370" cy="4017645"/>
          </a:xfrm>
          <a:custGeom>
            <a:avLst/>
            <a:gdLst/>
            <a:ahLst/>
            <a:cxnLst/>
            <a:rect l="l" t="t" r="r" b="b"/>
            <a:pathLst>
              <a:path w="3722370" h="4017645">
                <a:moveTo>
                  <a:pt x="76197" y="0"/>
                </a:moveTo>
                <a:lnTo>
                  <a:pt x="3646173" y="0"/>
                </a:lnTo>
                <a:cubicBezTo>
                  <a:pt x="3688255" y="0"/>
                  <a:pt x="3722370" y="34115"/>
                  <a:pt x="3722370" y="76197"/>
                </a:cubicBezTo>
                <a:lnTo>
                  <a:pt x="3722370" y="3941448"/>
                </a:lnTo>
                <a:cubicBezTo>
                  <a:pt x="3722370" y="3983530"/>
                  <a:pt x="3688255" y="4017645"/>
                  <a:pt x="3646173" y="4017645"/>
                </a:cubicBezTo>
                <a:lnTo>
                  <a:pt x="76197" y="4017645"/>
                </a:lnTo>
                <a:cubicBezTo>
                  <a:pt x="34115" y="4017645"/>
                  <a:pt x="0" y="3983530"/>
                  <a:pt x="0" y="3941448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4351020" y="179831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4458176" y="190309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10716"/>
                </a:moveTo>
                <a:cubicBezTo>
                  <a:pt x="9611" y="10716"/>
                  <a:pt x="0" y="20326"/>
                  <a:pt x="0" y="32147"/>
                </a:cubicBezTo>
                <a:lnTo>
                  <a:pt x="0" y="117872"/>
                </a:lnTo>
                <a:cubicBezTo>
                  <a:pt x="0" y="129693"/>
                  <a:pt x="9611" y="139303"/>
                  <a:pt x="21431" y="139303"/>
                </a:cubicBezTo>
                <a:lnTo>
                  <a:pt x="69652" y="139303"/>
                </a:lnTo>
                <a:lnTo>
                  <a:pt x="64294" y="155377"/>
                </a:lnTo>
                <a:lnTo>
                  <a:pt x="40184" y="155377"/>
                </a:lnTo>
                <a:cubicBezTo>
                  <a:pt x="35730" y="155377"/>
                  <a:pt x="32147" y="158960"/>
                  <a:pt x="32147" y="163413"/>
                </a:cubicBezTo>
                <a:cubicBezTo>
                  <a:pt x="32147" y="167867"/>
                  <a:pt x="35730" y="171450"/>
                  <a:pt x="40184" y="171450"/>
                </a:cubicBezTo>
                <a:lnTo>
                  <a:pt x="131266" y="171450"/>
                </a:lnTo>
                <a:cubicBezTo>
                  <a:pt x="135720" y="171450"/>
                  <a:pt x="139303" y="167867"/>
                  <a:pt x="139303" y="163413"/>
                </a:cubicBezTo>
                <a:cubicBezTo>
                  <a:pt x="139303" y="158960"/>
                  <a:pt x="135720" y="155377"/>
                  <a:pt x="131266" y="155377"/>
                </a:cubicBezTo>
                <a:lnTo>
                  <a:pt x="107156" y="155377"/>
                </a:lnTo>
                <a:lnTo>
                  <a:pt x="101798" y="139303"/>
                </a:lnTo>
                <a:lnTo>
                  <a:pt x="150019" y="139303"/>
                </a:lnTo>
                <a:cubicBezTo>
                  <a:pt x="161839" y="139303"/>
                  <a:pt x="171450" y="129693"/>
                  <a:pt x="171450" y="117872"/>
                </a:cubicBezTo>
                <a:lnTo>
                  <a:pt x="171450" y="32147"/>
                </a:lnTo>
                <a:cubicBezTo>
                  <a:pt x="171450" y="20326"/>
                  <a:pt x="161839" y="10716"/>
                  <a:pt x="150019" y="10716"/>
                </a:cubicBezTo>
                <a:lnTo>
                  <a:pt x="21431" y="10716"/>
                </a:lnTo>
                <a:close/>
                <a:moveTo>
                  <a:pt x="32147" y="32147"/>
                </a:moveTo>
                <a:lnTo>
                  <a:pt x="139303" y="32147"/>
                </a:lnTo>
                <a:cubicBezTo>
                  <a:pt x="145230" y="32147"/>
                  <a:pt x="150019" y="36935"/>
                  <a:pt x="150019" y="42863"/>
                </a:cubicBezTo>
                <a:lnTo>
                  <a:pt x="150019" y="96441"/>
                </a:lnTo>
                <a:cubicBezTo>
                  <a:pt x="150019" y="102368"/>
                  <a:pt x="145230" y="107156"/>
                  <a:pt x="139303" y="107156"/>
                </a:cubicBezTo>
                <a:lnTo>
                  <a:pt x="32147" y="107156"/>
                </a:lnTo>
                <a:cubicBezTo>
                  <a:pt x="26220" y="107156"/>
                  <a:pt x="21431" y="102368"/>
                  <a:pt x="21431" y="96441"/>
                </a:cubicBezTo>
                <a:lnTo>
                  <a:pt x="21431" y="42863"/>
                </a:lnTo>
                <a:cubicBezTo>
                  <a:pt x="21431" y="36935"/>
                  <a:pt x="26220" y="32147"/>
                  <a:pt x="32147" y="32147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37" name="Text 35"/>
          <p:cNvSpPr/>
          <p:nvPr/>
        </p:nvSpPr>
        <p:spPr>
          <a:xfrm>
            <a:off x="4846320" y="1855468"/>
            <a:ext cx="1152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User Interface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4351020" y="2255518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Rich web-based interface for interactive analysis. Multiple views for different analysis types.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351020" y="2765106"/>
            <a:ext cx="3486150" cy="342900"/>
          </a:xfrm>
          <a:custGeom>
            <a:avLst/>
            <a:gdLst/>
            <a:ahLst/>
            <a:cxnLst/>
            <a:rect l="l" t="t" r="r" b="b"/>
            <a:pathLst>
              <a:path w="3486150" h="342900">
                <a:moveTo>
                  <a:pt x="38100" y="0"/>
                </a:moveTo>
                <a:lnTo>
                  <a:pt x="3448050" y="0"/>
                </a:lnTo>
                <a:cubicBezTo>
                  <a:pt x="3469092" y="0"/>
                  <a:pt x="3486150" y="17058"/>
                  <a:pt x="3486150" y="38100"/>
                </a:cubicBezTo>
                <a:lnTo>
                  <a:pt x="3486150" y="304800"/>
                </a:lnTo>
                <a:cubicBezTo>
                  <a:pt x="3486150" y="325842"/>
                  <a:pt x="3469092" y="342900"/>
                  <a:pt x="34480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40" name="Shape 38"/>
          <p:cNvSpPr/>
          <p:nvPr/>
        </p:nvSpPr>
        <p:spPr>
          <a:xfrm>
            <a:off x="4446270" y="286988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0" y="66675"/>
                </a:moveTo>
                <a:cubicBezTo>
                  <a:pt x="0" y="29876"/>
                  <a:pt x="29876" y="0"/>
                  <a:pt x="66675" y="0"/>
                </a:cubicBez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lose/>
                <a:moveTo>
                  <a:pt x="75009" y="25003"/>
                </a:moveTo>
                <a:cubicBezTo>
                  <a:pt x="75009" y="20403"/>
                  <a:pt x="71275" y="16669"/>
                  <a:pt x="66675" y="16669"/>
                </a:cubicBezTo>
                <a:cubicBezTo>
                  <a:pt x="62075" y="16669"/>
                  <a:pt x="58341" y="20403"/>
                  <a:pt x="58341" y="25003"/>
                </a:cubicBezTo>
                <a:cubicBezTo>
                  <a:pt x="58341" y="29603"/>
                  <a:pt x="62075" y="33337"/>
                  <a:pt x="66675" y="33337"/>
                </a:cubicBezTo>
                <a:cubicBezTo>
                  <a:pt x="71275" y="33337"/>
                  <a:pt x="75009" y="29603"/>
                  <a:pt x="75009" y="25003"/>
                </a:cubicBezTo>
                <a:close/>
                <a:moveTo>
                  <a:pt x="66675" y="108347"/>
                </a:moveTo>
                <a:cubicBezTo>
                  <a:pt x="75869" y="108347"/>
                  <a:pt x="83344" y="100872"/>
                  <a:pt x="83344" y="91678"/>
                </a:cubicBezTo>
                <a:cubicBezTo>
                  <a:pt x="83344" y="87459"/>
                  <a:pt x="81781" y="83578"/>
                  <a:pt x="79177" y="80661"/>
                </a:cubicBezTo>
                <a:lnTo>
                  <a:pt x="97278" y="44485"/>
                </a:lnTo>
                <a:cubicBezTo>
                  <a:pt x="98814" y="41385"/>
                  <a:pt x="97564" y="37635"/>
                  <a:pt x="94491" y="36098"/>
                </a:cubicBezTo>
                <a:cubicBezTo>
                  <a:pt x="91418" y="34562"/>
                  <a:pt x="87641" y="35812"/>
                  <a:pt x="86105" y="38885"/>
                </a:cubicBezTo>
                <a:lnTo>
                  <a:pt x="68003" y="75061"/>
                </a:lnTo>
                <a:cubicBezTo>
                  <a:pt x="67561" y="75035"/>
                  <a:pt x="67118" y="75009"/>
                  <a:pt x="66675" y="75009"/>
                </a:cubicBezTo>
                <a:cubicBezTo>
                  <a:pt x="57481" y="75009"/>
                  <a:pt x="50006" y="82484"/>
                  <a:pt x="50006" y="91678"/>
                </a:cubicBezTo>
                <a:cubicBezTo>
                  <a:pt x="50006" y="100872"/>
                  <a:pt x="57481" y="108347"/>
                  <a:pt x="66675" y="108347"/>
                </a:cubicBezTo>
                <a:close/>
                <a:moveTo>
                  <a:pt x="45839" y="37505"/>
                </a:moveTo>
                <a:cubicBezTo>
                  <a:pt x="45839" y="32905"/>
                  <a:pt x="42105" y="29170"/>
                  <a:pt x="37505" y="29170"/>
                </a:cubicBezTo>
                <a:cubicBezTo>
                  <a:pt x="32905" y="29170"/>
                  <a:pt x="29170" y="32905"/>
                  <a:pt x="29170" y="37505"/>
                </a:cubicBezTo>
                <a:cubicBezTo>
                  <a:pt x="29170" y="42105"/>
                  <a:pt x="32905" y="45839"/>
                  <a:pt x="37505" y="45839"/>
                </a:cubicBezTo>
                <a:cubicBezTo>
                  <a:pt x="42105" y="45839"/>
                  <a:pt x="45839" y="42105"/>
                  <a:pt x="45839" y="37505"/>
                </a:cubicBezTo>
                <a:close/>
                <a:moveTo>
                  <a:pt x="25003" y="75009"/>
                </a:moveTo>
                <a:cubicBezTo>
                  <a:pt x="29603" y="75009"/>
                  <a:pt x="33337" y="71275"/>
                  <a:pt x="33337" y="66675"/>
                </a:cubicBezTo>
                <a:cubicBezTo>
                  <a:pt x="33337" y="62075"/>
                  <a:pt x="29603" y="58341"/>
                  <a:pt x="25003" y="58341"/>
                </a:cubicBezTo>
                <a:cubicBezTo>
                  <a:pt x="20403" y="58341"/>
                  <a:pt x="16669" y="62075"/>
                  <a:pt x="16669" y="66675"/>
                </a:cubicBezTo>
                <a:cubicBezTo>
                  <a:pt x="16669" y="71275"/>
                  <a:pt x="20403" y="75009"/>
                  <a:pt x="25003" y="75009"/>
                </a:cubicBezTo>
                <a:close/>
                <a:moveTo>
                  <a:pt x="116681" y="66675"/>
                </a:moveTo>
                <a:cubicBezTo>
                  <a:pt x="116681" y="62075"/>
                  <a:pt x="112947" y="58341"/>
                  <a:pt x="108347" y="58341"/>
                </a:cubicBezTo>
                <a:cubicBezTo>
                  <a:pt x="103747" y="58341"/>
                  <a:pt x="100013" y="62075"/>
                  <a:pt x="100013" y="66675"/>
                </a:cubicBezTo>
                <a:cubicBezTo>
                  <a:pt x="100013" y="71275"/>
                  <a:pt x="103747" y="75009"/>
                  <a:pt x="108347" y="75009"/>
                </a:cubicBezTo>
                <a:cubicBezTo>
                  <a:pt x="112947" y="75009"/>
                  <a:pt x="116681" y="71275"/>
                  <a:pt x="116681" y="66675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1" name="Text 39"/>
          <p:cNvSpPr/>
          <p:nvPr/>
        </p:nvSpPr>
        <p:spPr>
          <a:xfrm>
            <a:off x="4670108" y="2841306"/>
            <a:ext cx="1790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Dashboard: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Overview metrics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351020" y="3146106"/>
            <a:ext cx="3486150" cy="342900"/>
          </a:xfrm>
          <a:custGeom>
            <a:avLst/>
            <a:gdLst/>
            <a:ahLst/>
            <a:cxnLst/>
            <a:rect l="l" t="t" r="r" b="b"/>
            <a:pathLst>
              <a:path w="3486150" h="342900">
                <a:moveTo>
                  <a:pt x="38100" y="0"/>
                </a:moveTo>
                <a:lnTo>
                  <a:pt x="3448050" y="0"/>
                </a:lnTo>
                <a:cubicBezTo>
                  <a:pt x="3469092" y="0"/>
                  <a:pt x="3486150" y="17058"/>
                  <a:pt x="3486150" y="38100"/>
                </a:cubicBezTo>
                <a:lnTo>
                  <a:pt x="3486150" y="304800"/>
                </a:lnTo>
                <a:cubicBezTo>
                  <a:pt x="3486150" y="325842"/>
                  <a:pt x="3469092" y="342900"/>
                  <a:pt x="34480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43" name="Shape 41"/>
          <p:cNvSpPr/>
          <p:nvPr/>
        </p:nvSpPr>
        <p:spPr>
          <a:xfrm>
            <a:off x="4446270" y="325088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08347" y="54173"/>
                </a:moveTo>
                <a:cubicBezTo>
                  <a:pt x="108347" y="66128"/>
                  <a:pt x="104466" y="77171"/>
                  <a:pt x="97929" y="86131"/>
                </a:cubicBezTo>
                <a:lnTo>
                  <a:pt x="130902" y="119129"/>
                </a:lnTo>
                <a:cubicBezTo>
                  <a:pt x="134157" y="122385"/>
                  <a:pt x="134157" y="127672"/>
                  <a:pt x="130902" y="130928"/>
                </a:cubicBezTo>
                <a:cubicBezTo>
                  <a:pt x="127646" y="134183"/>
                  <a:pt x="122359" y="134183"/>
                  <a:pt x="119103" y="130928"/>
                </a:cubicBezTo>
                <a:lnTo>
                  <a:pt x="86131" y="97929"/>
                </a:lnTo>
                <a:cubicBezTo>
                  <a:pt x="77171" y="104466"/>
                  <a:pt x="66128" y="108347"/>
                  <a:pt x="54173" y="108347"/>
                </a:cubicBezTo>
                <a:cubicBezTo>
                  <a:pt x="24248" y="108347"/>
                  <a:pt x="0" y="84099"/>
                  <a:pt x="0" y="54173"/>
                </a:cubicBezTo>
                <a:cubicBezTo>
                  <a:pt x="0" y="24248"/>
                  <a:pt x="24248" y="0"/>
                  <a:pt x="54173" y="0"/>
                </a:cubicBezTo>
                <a:cubicBezTo>
                  <a:pt x="84099" y="0"/>
                  <a:pt x="108347" y="24248"/>
                  <a:pt x="108347" y="54173"/>
                </a:cubicBezTo>
                <a:close/>
                <a:moveTo>
                  <a:pt x="54173" y="91678"/>
                </a:moveTo>
                <a:cubicBezTo>
                  <a:pt x="74873" y="91678"/>
                  <a:pt x="91678" y="74873"/>
                  <a:pt x="91678" y="54173"/>
                </a:cubicBezTo>
                <a:cubicBezTo>
                  <a:pt x="91678" y="33474"/>
                  <a:pt x="74873" y="16669"/>
                  <a:pt x="54173" y="16669"/>
                </a:cubicBezTo>
                <a:cubicBezTo>
                  <a:pt x="33474" y="16669"/>
                  <a:pt x="16669" y="33474"/>
                  <a:pt x="16669" y="54173"/>
                </a:cubicBezTo>
                <a:cubicBezTo>
                  <a:pt x="16669" y="74873"/>
                  <a:pt x="33474" y="91678"/>
                  <a:pt x="54173" y="91678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4" name="Text 42"/>
          <p:cNvSpPr/>
          <p:nvPr/>
        </p:nvSpPr>
        <p:spPr>
          <a:xfrm>
            <a:off x="4670108" y="3222306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Analysis View: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Detailed results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351020" y="3527106"/>
            <a:ext cx="3486150" cy="342900"/>
          </a:xfrm>
          <a:custGeom>
            <a:avLst/>
            <a:gdLst/>
            <a:ahLst/>
            <a:cxnLst/>
            <a:rect l="l" t="t" r="r" b="b"/>
            <a:pathLst>
              <a:path w="3486150" h="342900">
                <a:moveTo>
                  <a:pt x="38100" y="0"/>
                </a:moveTo>
                <a:lnTo>
                  <a:pt x="3448050" y="0"/>
                </a:lnTo>
                <a:cubicBezTo>
                  <a:pt x="3469092" y="0"/>
                  <a:pt x="3486150" y="17058"/>
                  <a:pt x="3486150" y="38100"/>
                </a:cubicBezTo>
                <a:lnTo>
                  <a:pt x="3486150" y="304800"/>
                </a:lnTo>
                <a:cubicBezTo>
                  <a:pt x="3486150" y="325842"/>
                  <a:pt x="3469092" y="342900"/>
                  <a:pt x="34480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46" name="Shape 44"/>
          <p:cNvSpPr/>
          <p:nvPr/>
        </p:nvSpPr>
        <p:spPr>
          <a:xfrm>
            <a:off x="4437936" y="3631881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93970" y="313"/>
                </a:moveTo>
                <a:cubicBezTo>
                  <a:pt x="89542" y="-964"/>
                  <a:pt x="84932" y="1615"/>
                  <a:pt x="83656" y="6042"/>
                </a:cubicBezTo>
                <a:lnTo>
                  <a:pt x="50319" y="122724"/>
                </a:lnTo>
                <a:cubicBezTo>
                  <a:pt x="49043" y="127151"/>
                  <a:pt x="51621" y="131761"/>
                  <a:pt x="56049" y="133037"/>
                </a:cubicBezTo>
                <a:cubicBezTo>
                  <a:pt x="60476" y="134314"/>
                  <a:pt x="65086" y="131735"/>
                  <a:pt x="66362" y="127308"/>
                </a:cubicBezTo>
                <a:lnTo>
                  <a:pt x="99700" y="10626"/>
                </a:lnTo>
                <a:cubicBezTo>
                  <a:pt x="100976" y="6199"/>
                  <a:pt x="98398" y="1589"/>
                  <a:pt x="93970" y="313"/>
                </a:cubicBezTo>
                <a:close/>
                <a:moveTo>
                  <a:pt x="110795" y="35760"/>
                </a:moveTo>
                <a:cubicBezTo>
                  <a:pt x="107539" y="39015"/>
                  <a:pt x="107539" y="44302"/>
                  <a:pt x="110795" y="47558"/>
                </a:cubicBezTo>
                <a:lnTo>
                  <a:pt x="129912" y="66675"/>
                </a:lnTo>
                <a:lnTo>
                  <a:pt x="110795" y="85792"/>
                </a:lnTo>
                <a:cubicBezTo>
                  <a:pt x="107539" y="89048"/>
                  <a:pt x="107539" y="94335"/>
                  <a:pt x="110795" y="97590"/>
                </a:cubicBezTo>
                <a:cubicBezTo>
                  <a:pt x="114051" y="100846"/>
                  <a:pt x="119338" y="100846"/>
                  <a:pt x="122593" y="97590"/>
                </a:cubicBezTo>
                <a:lnTo>
                  <a:pt x="147597" y="72587"/>
                </a:lnTo>
                <a:cubicBezTo>
                  <a:pt x="150852" y="69332"/>
                  <a:pt x="150852" y="64044"/>
                  <a:pt x="147597" y="60789"/>
                </a:cubicBezTo>
                <a:lnTo>
                  <a:pt x="122593" y="35786"/>
                </a:lnTo>
                <a:cubicBezTo>
                  <a:pt x="119338" y="32530"/>
                  <a:pt x="114051" y="32530"/>
                  <a:pt x="110795" y="35786"/>
                </a:cubicBezTo>
                <a:close/>
                <a:moveTo>
                  <a:pt x="39250" y="35760"/>
                </a:moveTo>
                <a:cubicBezTo>
                  <a:pt x="35994" y="32504"/>
                  <a:pt x="30707" y="32504"/>
                  <a:pt x="27451" y="35760"/>
                </a:cubicBezTo>
                <a:lnTo>
                  <a:pt x="2448" y="60763"/>
                </a:lnTo>
                <a:cubicBezTo>
                  <a:pt x="-807" y="64018"/>
                  <a:pt x="-807" y="69306"/>
                  <a:pt x="2448" y="72561"/>
                </a:cubicBezTo>
                <a:lnTo>
                  <a:pt x="27451" y="97564"/>
                </a:lnTo>
                <a:cubicBezTo>
                  <a:pt x="30707" y="100820"/>
                  <a:pt x="35994" y="100820"/>
                  <a:pt x="39250" y="97564"/>
                </a:cubicBezTo>
                <a:cubicBezTo>
                  <a:pt x="42505" y="94309"/>
                  <a:pt x="42505" y="89022"/>
                  <a:pt x="39250" y="85766"/>
                </a:cubicBezTo>
                <a:lnTo>
                  <a:pt x="20133" y="66675"/>
                </a:lnTo>
                <a:lnTo>
                  <a:pt x="39224" y="47558"/>
                </a:lnTo>
                <a:cubicBezTo>
                  <a:pt x="42479" y="44302"/>
                  <a:pt x="42479" y="39015"/>
                  <a:pt x="39224" y="3576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7" name="Text 45"/>
          <p:cNvSpPr/>
          <p:nvPr/>
        </p:nvSpPr>
        <p:spPr>
          <a:xfrm>
            <a:off x="4670108" y="3603306"/>
            <a:ext cx="1819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Hex View: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Hexadecimal editor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4351020" y="3908106"/>
            <a:ext cx="3486150" cy="342900"/>
          </a:xfrm>
          <a:custGeom>
            <a:avLst/>
            <a:gdLst/>
            <a:ahLst/>
            <a:cxnLst/>
            <a:rect l="l" t="t" r="r" b="b"/>
            <a:pathLst>
              <a:path w="3486150" h="342900">
                <a:moveTo>
                  <a:pt x="38100" y="0"/>
                </a:moveTo>
                <a:lnTo>
                  <a:pt x="3448050" y="0"/>
                </a:lnTo>
                <a:cubicBezTo>
                  <a:pt x="3469092" y="0"/>
                  <a:pt x="3486150" y="17058"/>
                  <a:pt x="3486150" y="38100"/>
                </a:cubicBezTo>
                <a:lnTo>
                  <a:pt x="3486150" y="304800"/>
                </a:lnTo>
                <a:cubicBezTo>
                  <a:pt x="3486150" y="325842"/>
                  <a:pt x="3469092" y="342900"/>
                  <a:pt x="34480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49" name="Shape 47"/>
          <p:cNvSpPr/>
          <p:nvPr/>
        </p:nvSpPr>
        <p:spPr>
          <a:xfrm>
            <a:off x="4446270" y="401288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0418" y="12502"/>
                </a:moveTo>
                <a:cubicBezTo>
                  <a:pt x="6954" y="12502"/>
                  <a:pt x="4167" y="15288"/>
                  <a:pt x="4167" y="18752"/>
                </a:cubicBezTo>
                <a:lnTo>
                  <a:pt x="4167" y="31254"/>
                </a:lnTo>
                <a:cubicBezTo>
                  <a:pt x="4167" y="34718"/>
                  <a:pt x="6954" y="37505"/>
                  <a:pt x="10418" y="37505"/>
                </a:cubicBezTo>
                <a:lnTo>
                  <a:pt x="22920" y="37505"/>
                </a:lnTo>
                <a:cubicBezTo>
                  <a:pt x="26384" y="37505"/>
                  <a:pt x="29170" y="34718"/>
                  <a:pt x="29170" y="31254"/>
                </a:cubicBezTo>
                <a:lnTo>
                  <a:pt x="29170" y="18752"/>
                </a:lnTo>
                <a:cubicBezTo>
                  <a:pt x="29170" y="15288"/>
                  <a:pt x="26384" y="12502"/>
                  <a:pt x="22920" y="12502"/>
                </a:cubicBezTo>
                <a:lnTo>
                  <a:pt x="10418" y="12502"/>
                </a:lnTo>
                <a:close/>
                <a:moveTo>
                  <a:pt x="50006" y="16669"/>
                </a:moveTo>
                <a:cubicBezTo>
                  <a:pt x="45396" y="16669"/>
                  <a:pt x="41672" y="20393"/>
                  <a:pt x="41672" y="25003"/>
                </a:cubicBezTo>
                <a:cubicBezTo>
                  <a:pt x="41672" y="29613"/>
                  <a:pt x="45396" y="33337"/>
                  <a:pt x="50006" y="33337"/>
                </a:cubicBezTo>
                <a:lnTo>
                  <a:pt x="125016" y="33337"/>
                </a:lnTo>
                <a:cubicBezTo>
                  <a:pt x="129626" y="33337"/>
                  <a:pt x="133350" y="29613"/>
                  <a:pt x="133350" y="25003"/>
                </a:cubicBezTo>
                <a:cubicBezTo>
                  <a:pt x="133350" y="20393"/>
                  <a:pt x="129626" y="16669"/>
                  <a:pt x="125016" y="16669"/>
                </a:cubicBezTo>
                <a:lnTo>
                  <a:pt x="50006" y="16669"/>
                </a:lnTo>
                <a:close/>
                <a:moveTo>
                  <a:pt x="50006" y="58341"/>
                </a:moveTo>
                <a:cubicBezTo>
                  <a:pt x="45396" y="58341"/>
                  <a:pt x="41672" y="62065"/>
                  <a:pt x="41672" y="66675"/>
                </a:cubicBezTo>
                <a:cubicBezTo>
                  <a:pt x="41672" y="71285"/>
                  <a:pt x="45396" y="75009"/>
                  <a:pt x="50006" y="75009"/>
                </a:cubicBezTo>
                <a:lnTo>
                  <a:pt x="125016" y="75009"/>
                </a:lnTo>
                <a:cubicBezTo>
                  <a:pt x="129626" y="75009"/>
                  <a:pt x="133350" y="71285"/>
                  <a:pt x="133350" y="66675"/>
                </a:cubicBezTo>
                <a:cubicBezTo>
                  <a:pt x="133350" y="62065"/>
                  <a:pt x="129626" y="58341"/>
                  <a:pt x="125016" y="58341"/>
                </a:cubicBezTo>
                <a:lnTo>
                  <a:pt x="50006" y="58341"/>
                </a:lnTo>
                <a:close/>
                <a:moveTo>
                  <a:pt x="50006" y="100013"/>
                </a:moveTo>
                <a:cubicBezTo>
                  <a:pt x="45396" y="100013"/>
                  <a:pt x="41672" y="103737"/>
                  <a:pt x="41672" y="108347"/>
                </a:cubicBezTo>
                <a:cubicBezTo>
                  <a:pt x="41672" y="112957"/>
                  <a:pt x="45396" y="116681"/>
                  <a:pt x="50006" y="116681"/>
                </a:cubicBezTo>
                <a:lnTo>
                  <a:pt x="125016" y="116681"/>
                </a:lnTo>
                <a:cubicBezTo>
                  <a:pt x="129626" y="116681"/>
                  <a:pt x="133350" y="112957"/>
                  <a:pt x="133350" y="108347"/>
                </a:cubicBezTo>
                <a:cubicBezTo>
                  <a:pt x="133350" y="103737"/>
                  <a:pt x="129626" y="100013"/>
                  <a:pt x="125016" y="100013"/>
                </a:cubicBezTo>
                <a:lnTo>
                  <a:pt x="50006" y="100013"/>
                </a:lnTo>
                <a:close/>
                <a:moveTo>
                  <a:pt x="4167" y="60424"/>
                </a:moveTo>
                <a:lnTo>
                  <a:pt x="4167" y="72926"/>
                </a:lnTo>
                <a:cubicBezTo>
                  <a:pt x="4167" y="76390"/>
                  <a:pt x="6954" y="79177"/>
                  <a:pt x="10418" y="79177"/>
                </a:cubicBezTo>
                <a:lnTo>
                  <a:pt x="22920" y="79177"/>
                </a:lnTo>
                <a:cubicBezTo>
                  <a:pt x="26384" y="79177"/>
                  <a:pt x="29170" y="76390"/>
                  <a:pt x="29170" y="72926"/>
                </a:cubicBezTo>
                <a:lnTo>
                  <a:pt x="29170" y="60424"/>
                </a:lnTo>
                <a:cubicBezTo>
                  <a:pt x="29170" y="56960"/>
                  <a:pt x="26384" y="54173"/>
                  <a:pt x="22920" y="54173"/>
                </a:cubicBezTo>
                <a:lnTo>
                  <a:pt x="10418" y="54173"/>
                </a:lnTo>
                <a:cubicBezTo>
                  <a:pt x="6954" y="54173"/>
                  <a:pt x="4167" y="56960"/>
                  <a:pt x="4167" y="60424"/>
                </a:cubicBezTo>
                <a:close/>
                <a:moveTo>
                  <a:pt x="10418" y="95845"/>
                </a:moveTo>
                <a:cubicBezTo>
                  <a:pt x="6954" y="95845"/>
                  <a:pt x="4167" y="98632"/>
                  <a:pt x="4167" y="102096"/>
                </a:cubicBezTo>
                <a:lnTo>
                  <a:pt x="4167" y="114598"/>
                </a:lnTo>
                <a:cubicBezTo>
                  <a:pt x="4167" y="118062"/>
                  <a:pt x="6954" y="120848"/>
                  <a:pt x="10418" y="120848"/>
                </a:cubicBezTo>
                <a:lnTo>
                  <a:pt x="22920" y="120848"/>
                </a:lnTo>
                <a:cubicBezTo>
                  <a:pt x="26384" y="120848"/>
                  <a:pt x="29170" y="118062"/>
                  <a:pt x="29170" y="114598"/>
                </a:cubicBezTo>
                <a:lnTo>
                  <a:pt x="29170" y="102096"/>
                </a:lnTo>
                <a:cubicBezTo>
                  <a:pt x="29170" y="98632"/>
                  <a:pt x="26384" y="95845"/>
                  <a:pt x="22920" y="95845"/>
                </a:cubicBezTo>
                <a:lnTo>
                  <a:pt x="10418" y="95845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50" name="Text 48"/>
          <p:cNvSpPr/>
          <p:nvPr/>
        </p:nvSpPr>
        <p:spPr>
          <a:xfrm>
            <a:off x="4670108" y="3984306"/>
            <a:ext cx="1762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Disasm View: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Assembly code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4351020" y="4289106"/>
            <a:ext cx="3486150" cy="342900"/>
          </a:xfrm>
          <a:custGeom>
            <a:avLst/>
            <a:gdLst/>
            <a:ahLst/>
            <a:cxnLst/>
            <a:rect l="l" t="t" r="r" b="b"/>
            <a:pathLst>
              <a:path w="3486150" h="342900">
                <a:moveTo>
                  <a:pt x="38100" y="0"/>
                </a:moveTo>
                <a:lnTo>
                  <a:pt x="3448050" y="0"/>
                </a:lnTo>
                <a:cubicBezTo>
                  <a:pt x="3469092" y="0"/>
                  <a:pt x="3486150" y="17058"/>
                  <a:pt x="3486150" y="38100"/>
                </a:cubicBezTo>
                <a:lnTo>
                  <a:pt x="3486150" y="304800"/>
                </a:lnTo>
                <a:cubicBezTo>
                  <a:pt x="3486150" y="325842"/>
                  <a:pt x="3469092" y="342900"/>
                  <a:pt x="34480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2" name="Shape 50"/>
          <p:cNvSpPr/>
          <p:nvPr/>
        </p:nvSpPr>
        <p:spPr>
          <a:xfrm>
            <a:off x="4446270" y="4393881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74254" y="13205"/>
                </a:moveTo>
                <a:cubicBezTo>
                  <a:pt x="72900" y="10236"/>
                  <a:pt x="69931" y="8334"/>
                  <a:pt x="66675" y="8334"/>
                </a:cubicBezTo>
                <a:cubicBezTo>
                  <a:pt x="63419" y="8334"/>
                  <a:pt x="60450" y="10236"/>
                  <a:pt x="59096" y="13205"/>
                </a:cubicBezTo>
                <a:lnTo>
                  <a:pt x="15497" y="108347"/>
                </a:lnTo>
                <a:lnTo>
                  <a:pt x="12502" y="108347"/>
                </a:lnTo>
                <a:cubicBezTo>
                  <a:pt x="7892" y="108347"/>
                  <a:pt x="4167" y="112071"/>
                  <a:pt x="4167" y="116681"/>
                </a:cubicBezTo>
                <a:cubicBezTo>
                  <a:pt x="4167" y="121291"/>
                  <a:pt x="7892" y="125016"/>
                  <a:pt x="12502" y="125016"/>
                </a:cubicBezTo>
                <a:lnTo>
                  <a:pt x="35421" y="125016"/>
                </a:lnTo>
                <a:cubicBezTo>
                  <a:pt x="40031" y="125016"/>
                  <a:pt x="43755" y="121291"/>
                  <a:pt x="43755" y="116681"/>
                </a:cubicBezTo>
                <a:cubicBezTo>
                  <a:pt x="43755" y="112071"/>
                  <a:pt x="40031" y="108347"/>
                  <a:pt x="35421" y="108347"/>
                </a:cubicBezTo>
                <a:lnTo>
                  <a:pt x="33832" y="108347"/>
                </a:lnTo>
                <a:lnTo>
                  <a:pt x="39562" y="95845"/>
                </a:lnTo>
                <a:lnTo>
                  <a:pt x="93814" y="95845"/>
                </a:lnTo>
                <a:lnTo>
                  <a:pt x="99544" y="108347"/>
                </a:lnTo>
                <a:lnTo>
                  <a:pt x="97955" y="108347"/>
                </a:lnTo>
                <a:cubicBezTo>
                  <a:pt x="93345" y="108347"/>
                  <a:pt x="89621" y="112071"/>
                  <a:pt x="89621" y="116681"/>
                </a:cubicBezTo>
                <a:cubicBezTo>
                  <a:pt x="89621" y="121291"/>
                  <a:pt x="93345" y="125016"/>
                  <a:pt x="97955" y="125016"/>
                </a:cubicBezTo>
                <a:lnTo>
                  <a:pt x="120874" y="125016"/>
                </a:lnTo>
                <a:cubicBezTo>
                  <a:pt x="125484" y="125016"/>
                  <a:pt x="129209" y="121291"/>
                  <a:pt x="129209" y="116681"/>
                </a:cubicBezTo>
                <a:cubicBezTo>
                  <a:pt x="129209" y="112071"/>
                  <a:pt x="125484" y="108347"/>
                  <a:pt x="120874" y="108347"/>
                </a:cubicBezTo>
                <a:lnTo>
                  <a:pt x="117879" y="108347"/>
                </a:lnTo>
                <a:lnTo>
                  <a:pt x="74280" y="13205"/>
                </a:lnTo>
                <a:close/>
                <a:moveTo>
                  <a:pt x="86157" y="79177"/>
                </a:moveTo>
                <a:lnTo>
                  <a:pt x="47193" y="79177"/>
                </a:lnTo>
                <a:lnTo>
                  <a:pt x="66675" y="36671"/>
                </a:lnTo>
                <a:lnTo>
                  <a:pt x="86157" y="79177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53" name="Text 51"/>
          <p:cNvSpPr/>
          <p:nvPr/>
        </p:nvSpPr>
        <p:spPr>
          <a:xfrm>
            <a:off x="4670108" y="4365306"/>
            <a:ext cx="1809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Strings View: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Extracted strings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4354830" y="5033247"/>
            <a:ext cx="3484245" cy="541020"/>
          </a:xfrm>
          <a:custGeom>
            <a:avLst/>
            <a:gdLst/>
            <a:ahLst/>
            <a:cxnLst/>
            <a:rect l="l" t="t" r="r" b="b"/>
            <a:pathLst>
              <a:path w="3484245" h="541020">
                <a:moveTo>
                  <a:pt x="38099" y="0"/>
                </a:moveTo>
                <a:lnTo>
                  <a:pt x="3446146" y="0"/>
                </a:lnTo>
                <a:cubicBezTo>
                  <a:pt x="3467188" y="0"/>
                  <a:pt x="3484245" y="17057"/>
                  <a:pt x="3484245" y="38099"/>
                </a:cubicBezTo>
                <a:lnTo>
                  <a:pt x="3484245" y="502921"/>
                </a:lnTo>
                <a:cubicBezTo>
                  <a:pt x="3484245" y="523963"/>
                  <a:pt x="3467188" y="541020"/>
                  <a:pt x="3446146" y="541020"/>
                </a:cubicBezTo>
                <a:lnTo>
                  <a:pt x="38099" y="541020"/>
                </a:lnTo>
                <a:cubicBezTo>
                  <a:pt x="17057" y="541020"/>
                  <a:pt x="0" y="523963"/>
                  <a:pt x="0" y="502921"/>
                </a:cubicBezTo>
                <a:lnTo>
                  <a:pt x="0" y="38099"/>
                </a:lnTo>
                <a:cubicBezTo>
                  <a:pt x="0" y="17057"/>
                  <a:pt x="17057" y="0"/>
                  <a:pt x="38099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55" name="Text 53"/>
          <p:cNvSpPr/>
          <p:nvPr/>
        </p:nvSpPr>
        <p:spPr>
          <a:xfrm>
            <a:off x="5734050" y="5143737"/>
            <a:ext cx="723781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Real-time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406265" y="5341860"/>
            <a:ext cx="3381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Live Updates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081010" y="1680210"/>
            <a:ext cx="3722370" cy="4017645"/>
          </a:xfrm>
          <a:custGeom>
            <a:avLst/>
            <a:gdLst/>
            <a:ahLst/>
            <a:cxnLst/>
            <a:rect l="l" t="t" r="r" b="b"/>
            <a:pathLst>
              <a:path w="3722370" h="4017645">
                <a:moveTo>
                  <a:pt x="76197" y="0"/>
                </a:moveTo>
                <a:lnTo>
                  <a:pt x="3646173" y="0"/>
                </a:lnTo>
                <a:cubicBezTo>
                  <a:pt x="3688255" y="0"/>
                  <a:pt x="3722370" y="34115"/>
                  <a:pt x="3722370" y="76197"/>
                </a:cubicBezTo>
                <a:lnTo>
                  <a:pt x="3722370" y="3941448"/>
                </a:lnTo>
                <a:cubicBezTo>
                  <a:pt x="3722370" y="3983530"/>
                  <a:pt x="3688255" y="4017645"/>
                  <a:pt x="3646173" y="4017645"/>
                </a:cubicBezTo>
                <a:lnTo>
                  <a:pt x="76197" y="4017645"/>
                </a:lnTo>
                <a:cubicBezTo>
                  <a:pt x="34115" y="4017645"/>
                  <a:pt x="0" y="3983530"/>
                  <a:pt x="0" y="3941448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8199120" y="179831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59" name="Shape 57"/>
          <p:cNvSpPr/>
          <p:nvPr/>
        </p:nvSpPr>
        <p:spPr>
          <a:xfrm>
            <a:off x="8295561" y="1903093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32314" y="0"/>
                </a:moveTo>
                <a:cubicBezTo>
                  <a:pt x="20494" y="0"/>
                  <a:pt x="10883" y="9611"/>
                  <a:pt x="10883" y="21431"/>
                </a:cubicBezTo>
                <a:lnTo>
                  <a:pt x="10883" y="150019"/>
                </a:lnTo>
                <a:cubicBezTo>
                  <a:pt x="10883" y="161839"/>
                  <a:pt x="20494" y="171450"/>
                  <a:pt x="32314" y="171450"/>
                </a:cubicBezTo>
                <a:lnTo>
                  <a:pt x="118039" y="171450"/>
                </a:lnTo>
                <a:cubicBezTo>
                  <a:pt x="129860" y="171450"/>
                  <a:pt x="139471" y="161839"/>
                  <a:pt x="139471" y="150019"/>
                </a:cubicBezTo>
                <a:lnTo>
                  <a:pt x="139471" y="117872"/>
                </a:lnTo>
                <a:lnTo>
                  <a:pt x="165623" y="117872"/>
                </a:lnTo>
                <a:lnTo>
                  <a:pt x="155243" y="128253"/>
                </a:lnTo>
                <a:cubicBezTo>
                  <a:pt x="152095" y="131400"/>
                  <a:pt x="152095" y="136490"/>
                  <a:pt x="155243" y="139605"/>
                </a:cubicBezTo>
                <a:cubicBezTo>
                  <a:pt x="158390" y="142719"/>
                  <a:pt x="163480" y="142752"/>
                  <a:pt x="166594" y="139605"/>
                </a:cubicBezTo>
                <a:lnTo>
                  <a:pt x="190705" y="115494"/>
                </a:lnTo>
                <a:cubicBezTo>
                  <a:pt x="193852" y="112347"/>
                  <a:pt x="193852" y="107257"/>
                  <a:pt x="190705" y="104142"/>
                </a:cubicBezTo>
                <a:lnTo>
                  <a:pt x="166594" y="80032"/>
                </a:lnTo>
                <a:cubicBezTo>
                  <a:pt x="163447" y="76885"/>
                  <a:pt x="158357" y="76885"/>
                  <a:pt x="155243" y="80032"/>
                </a:cubicBezTo>
                <a:cubicBezTo>
                  <a:pt x="152128" y="83180"/>
                  <a:pt x="152095" y="88270"/>
                  <a:pt x="155243" y="91384"/>
                </a:cubicBezTo>
                <a:lnTo>
                  <a:pt x="165623" y="101765"/>
                </a:lnTo>
                <a:lnTo>
                  <a:pt x="139471" y="101765"/>
                </a:lnTo>
                <a:lnTo>
                  <a:pt x="139471" y="57061"/>
                </a:lnTo>
                <a:cubicBezTo>
                  <a:pt x="139471" y="51368"/>
                  <a:pt x="137227" y="45910"/>
                  <a:pt x="133209" y="41891"/>
                </a:cubicBezTo>
                <a:lnTo>
                  <a:pt x="97512" y="6262"/>
                </a:lnTo>
                <a:cubicBezTo>
                  <a:pt x="93494" y="2244"/>
                  <a:pt x="88069" y="0"/>
                  <a:pt x="82376" y="0"/>
                </a:cubicBezTo>
                <a:lnTo>
                  <a:pt x="32314" y="0"/>
                </a:lnTo>
                <a:close/>
                <a:moveTo>
                  <a:pt x="119881" y="58936"/>
                </a:moveTo>
                <a:lnTo>
                  <a:pt x="88571" y="58936"/>
                </a:lnTo>
                <a:cubicBezTo>
                  <a:pt x="84118" y="58936"/>
                  <a:pt x="80535" y="55353"/>
                  <a:pt x="80535" y="50899"/>
                </a:cubicBezTo>
                <a:lnTo>
                  <a:pt x="80535" y="19590"/>
                </a:lnTo>
                <a:lnTo>
                  <a:pt x="119881" y="58936"/>
                </a:lnTo>
                <a:close/>
                <a:moveTo>
                  <a:pt x="75177" y="109835"/>
                </a:moveTo>
                <a:cubicBezTo>
                  <a:pt x="75177" y="105381"/>
                  <a:pt x="78760" y="101798"/>
                  <a:pt x="83214" y="101798"/>
                </a:cubicBezTo>
                <a:lnTo>
                  <a:pt x="118039" y="101798"/>
                </a:lnTo>
                <a:lnTo>
                  <a:pt x="118039" y="117872"/>
                </a:lnTo>
                <a:lnTo>
                  <a:pt x="83214" y="117872"/>
                </a:lnTo>
                <a:cubicBezTo>
                  <a:pt x="78760" y="117872"/>
                  <a:pt x="75177" y="114289"/>
                  <a:pt x="75177" y="109835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0" name="Text 58"/>
          <p:cNvSpPr/>
          <p:nvPr/>
        </p:nvSpPr>
        <p:spPr>
          <a:xfrm>
            <a:off x="8694420" y="1855468"/>
            <a:ext cx="5810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Export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199120" y="2255518"/>
            <a:ext cx="35528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export formats for integration with SIEM, SOAR, and threat intel platforms.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8218170" y="2765106"/>
            <a:ext cx="3467100" cy="495300"/>
          </a:xfrm>
          <a:custGeom>
            <a:avLst/>
            <a:gdLst/>
            <a:ahLst/>
            <a:cxnLst/>
            <a:rect l="l" t="t" r="r" b="b"/>
            <a:pathLst>
              <a:path w="3467100" h="495300">
                <a:moveTo>
                  <a:pt x="38098" y="0"/>
                </a:moveTo>
                <a:lnTo>
                  <a:pt x="3429002" y="0"/>
                </a:lnTo>
                <a:cubicBezTo>
                  <a:pt x="3450043" y="0"/>
                  <a:pt x="3467100" y="17057"/>
                  <a:pt x="3467100" y="38098"/>
                </a:cubicBezTo>
                <a:lnTo>
                  <a:pt x="3467100" y="457202"/>
                </a:lnTo>
                <a:cubicBezTo>
                  <a:pt x="3467100" y="478243"/>
                  <a:pt x="3450043" y="495300"/>
                  <a:pt x="342900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63" name="Shape 61"/>
          <p:cNvSpPr/>
          <p:nvPr/>
        </p:nvSpPr>
        <p:spPr>
          <a:xfrm>
            <a:off x="8218170" y="2765106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3810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38100" y="495300"/>
                </a:lnTo>
                <a:cubicBezTo>
                  <a:pt x="17072" y="495300"/>
                  <a:pt x="0" y="478228"/>
                  <a:pt x="0" y="457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4" name="Text 62"/>
          <p:cNvSpPr/>
          <p:nvPr/>
        </p:nvSpPr>
        <p:spPr>
          <a:xfrm>
            <a:off x="8313420" y="2841306"/>
            <a:ext cx="790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Report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11456909" y="2869881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93970" y="313"/>
                </a:moveTo>
                <a:cubicBezTo>
                  <a:pt x="89542" y="-964"/>
                  <a:pt x="84932" y="1615"/>
                  <a:pt x="83656" y="6042"/>
                </a:cubicBezTo>
                <a:lnTo>
                  <a:pt x="50319" y="122724"/>
                </a:lnTo>
                <a:cubicBezTo>
                  <a:pt x="49043" y="127151"/>
                  <a:pt x="51621" y="131761"/>
                  <a:pt x="56049" y="133037"/>
                </a:cubicBezTo>
                <a:cubicBezTo>
                  <a:pt x="60476" y="134314"/>
                  <a:pt x="65086" y="131735"/>
                  <a:pt x="66362" y="127308"/>
                </a:cubicBezTo>
                <a:lnTo>
                  <a:pt x="99700" y="10626"/>
                </a:lnTo>
                <a:cubicBezTo>
                  <a:pt x="100976" y="6199"/>
                  <a:pt x="98398" y="1589"/>
                  <a:pt x="93970" y="313"/>
                </a:cubicBezTo>
                <a:close/>
                <a:moveTo>
                  <a:pt x="110795" y="35760"/>
                </a:moveTo>
                <a:cubicBezTo>
                  <a:pt x="107539" y="39015"/>
                  <a:pt x="107539" y="44302"/>
                  <a:pt x="110795" y="47558"/>
                </a:cubicBezTo>
                <a:lnTo>
                  <a:pt x="129912" y="66675"/>
                </a:lnTo>
                <a:lnTo>
                  <a:pt x="110795" y="85792"/>
                </a:lnTo>
                <a:cubicBezTo>
                  <a:pt x="107539" y="89048"/>
                  <a:pt x="107539" y="94335"/>
                  <a:pt x="110795" y="97590"/>
                </a:cubicBezTo>
                <a:cubicBezTo>
                  <a:pt x="114051" y="100846"/>
                  <a:pt x="119338" y="100846"/>
                  <a:pt x="122593" y="97590"/>
                </a:cubicBezTo>
                <a:lnTo>
                  <a:pt x="147597" y="72587"/>
                </a:lnTo>
                <a:cubicBezTo>
                  <a:pt x="150852" y="69332"/>
                  <a:pt x="150852" y="64044"/>
                  <a:pt x="147597" y="60789"/>
                </a:cubicBezTo>
                <a:lnTo>
                  <a:pt x="122593" y="35786"/>
                </a:lnTo>
                <a:cubicBezTo>
                  <a:pt x="119338" y="32530"/>
                  <a:pt x="114051" y="32530"/>
                  <a:pt x="110795" y="35786"/>
                </a:cubicBezTo>
                <a:close/>
                <a:moveTo>
                  <a:pt x="39250" y="35760"/>
                </a:moveTo>
                <a:cubicBezTo>
                  <a:pt x="35994" y="32504"/>
                  <a:pt x="30707" y="32504"/>
                  <a:pt x="27451" y="35760"/>
                </a:cubicBezTo>
                <a:lnTo>
                  <a:pt x="2448" y="60763"/>
                </a:lnTo>
                <a:cubicBezTo>
                  <a:pt x="-807" y="64018"/>
                  <a:pt x="-807" y="69306"/>
                  <a:pt x="2448" y="72561"/>
                </a:cubicBezTo>
                <a:lnTo>
                  <a:pt x="27451" y="97564"/>
                </a:lnTo>
                <a:cubicBezTo>
                  <a:pt x="30707" y="100820"/>
                  <a:pt x="35994" y="100820"/>
                  <a:pt x="39250" y="97564"/>
                </a:cubicBezTo>
                <a:cubicBezTo>
                  <a:pt x="42505" y="94309"/>
                  <a:pt x="42505" y="89022"/>
                  <a:pt x="39250" y="85766"/>
                </a:cubicBezTo>
                <a:lnTo>
                  <a:pt x="20133" y="66675"/>
                </a:lnTo>
                <a:lnTo>
                  <a:pt x="39224" y="47558"/>
                </a:lnTo>
                <a:cubicBezTo>
                  <a:pt x="42479" y="44302"/>
                  <a:pt x="42479" y="39015"/>
                  <a:pt x="39224" y="3576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6" name="Text 64"/>
          <p:cNvSpPr/>
          <p:nvPr/>
        </p:nvSpPr>
        <p:spPr>
          <a:xfrm>
            <a:off x="8313420" y="3031806"/>
            <a:ext cx="3352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Full structured data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8218170" y="3298389"/>
            <a:ext cx="3467100" cy="495300"/>
          </a:xfrm>
          <a:custGeom>
            <a:avLst/>
            <a:gdLst/>
            <a:ahLst/>
            <a:cxnLst/>
            <a:rect l="l" t="t" r="r" b="b"/>
            <a:pathLst>
              <a:path w="3467100" h="495300">
                <a:moveTo>
                  <a:pt x="38098" y="0"/>
                </a:moveTo>
                <a:lnTo>
                  <a:pt x="3429002" y="0"/>
                </a:lnTo>
                <a:cubicBezTo>
                  <a:pt x="3450043" y="0"/>
                  <a:pt x="3467100" y="17057"/>
                  <a:pt x="3467100" y="38098"/>
                </a:cubicBezTo>
                <a:lnTo>
                  <a:pt x="3467100" y="457202"/>
                </a:lnTo>
                <a:cubicBezTo>
                  <a:pt x="3467100" y="478243"/>
                  <a:pt x="3450043" y="495300"/>
                  <a:pt x="342900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68" name="Shape 66"/>
          <p:cNvSpPr/>
          <p:nvPr/>
        </p:nvSpPr>
        <p:spPr>
          <a:xfrm>
            <a:off x="8218170" y="3298389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3810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38100" y="495300"/>
                </a:lnTo>
                <a:cubicBezTo>
                  <a:pt x="17072" y="495300"/>
                  <a:pt x="0" y="478228"/>
                  <a:pt x="0" y="457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69" name="Text 67"/>
          <p:cNvSpPr/>
          <p:nvPr/>
        </p:nvSpPr>
        <p:spPr>
          <a:xfrm>
            <a:off x="8313420" y="3374589"/>
            <a:ext cx="3524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IOCs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11465243" y="3403164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5998" y="755"/>
                </a:moveTo>
                <a:cubicBezTo>
                  <a:pt x="64904" y="260"/>
                  <a:pt x="63732" y="0"/>
                  <a:pt x="62508" y="0"/>
                </a:cubicBezTo>
                <a:cubicBezTo>
                  <a:pt x="61284" y="0"/>
                  <a:pt x="60112" y="260"/>
                  <a:pt x="59018" y="755"/>
                </a:cubicBezTo>
                <a:lnTo>
                  <a:pt x="9975" y="21565"/>
                </a:lnTo>
                <a:cubicBezTo>
                  <a:pt x="4245" y="23987"/>
                  <a:pt x="-26" y="29639"/>
                  <a:pt x="0" y="36463"/>
                </a:cubicBezTo>
                <a:cubicBezTo>
                  <a:pt x="130" y="62299"/>
                  <a:pt x="10757" y="109571"/>
                  <a:pt x="55632" y="131058"/>
                </a:cubicBezTo>
                <a:cubicBezTo>
                  <a:pt x="59981" y="133142"/>
                  <a:pt x="65034" y="133142"/>
                  <a:pt x="69384" y="131058"/>
                </a:cubicBezTo>
                <a:cubicBezTo>
                  <a:pt x="114285" y="109571"/>
                  <a:pt x="124911" y="62299"/>
                  <a:pt x="125016" y="36463"/>
                </a:cubicBezTo>
                <a:cubicBezTo>
                  <a:pt x="125042" y="29639"/>
                  <a:pt x="120770" y="23987"/>
                  <a:pt x="115040" y="21565"/>
                </a:cubicBezTo>
                <a:lnTo>
                  <a:pt x="65998" y="755"/>
                </a:lnTo>
                <a:close/>
                <a:moveTo>
                  <a:pt x="62508" y="33337"/>
                </a:moveTo>
                <a:cubicBezTo>
                  <a:pt x="65972" y="33337"/>
                  <a:pt x="68759" y="36124"/>
                  <a:pt x="68759" y="39588"/>
                </a:cubicBezTo>
                <a:cubicBezTo>
                  <a:pt x="68759" y="45553"/>
                  <a:pt x="75973" y="48548"/>
                  <a:pt x="80192" y="44328"/>
                </a:cubicBezTo>
                <a:cubicBezTo>
                  <a:pt x="82641" y="41880"/>
                  <a:pt x="86599" y="41880"/>
                  <a:pt x="89022" y="44328"/>
                </a:cubicBezTo>
                <a:cubicBezTo>
                  <a:pt x="91444" y="46777"/>
                  <a:pt x="91470" y="50736"/>
                  <a:pt x="89022" y="53158"/>
                </a:cubicBezTo>
                <a:cubicBezTo>
                  <a:pt x="84802" y="57377"/>
                  <a:pt x="87797" y="64591"/>
                  <a:pt x="93762" y="64591"/>
                </a:cubicBezTo>
                <a:cubicBezTo>
                  <a:pt x="97226" y="64591"/>
                  <a:pt x="100012" y="67378"/>
                  <a:pt x="100012" y="70842"/>
                </a:cubicBezTo>
                <a:cubicBezTo>
                  <a:pt x="100012" y="74306"/>
                  <a:pt x="97226" y="77093"/>
                  <a:pt x="93762" y="77093"/>
                </a:cubicBezTo>
                <a:cubicBezTo>
                  <a:pt x="87797" y="77093"/>
                  <a:pt x="84802" y="84307"/>
                  <a:pt x="89022" y="88527"/>
                </a:cubicBezTo>
                <a:cubicBezTo>
                  <a:pt x="91470" y="90975"/>
                  <a:pt x="91470" y="94934"/>
                  <a:pt x="89022" y="97356"/>
                </a:cubicBezTo>
                <a:cubicBezTo>
                  <a:pt x="86573" y="99778"/>
                  <a:pt x="82614" y="99804"/>
                  <a:pt x="80192" y="97356"/>
                </a:cubicBezTo>
                <a:cubicBezTo>
                  <a:pt x="75973" y="93137"/>
                  <a:pt x="68759" y="96132"/>
                  <a:pt x="68759" y="102096"/>
                </a:cubicBezTo>
                <a:cubicBezTo>
                  <a:pt x="68759" y="105560"/>
                  <a:pt x="65972" y="108347"/>
                  <a:pt x="62508" y="108347"/>
                </a:cubicBezTo>
                <a:cubicBezTo>
                  <a:pt x="59044" y="108347"/>
                  <a:pt x="56257" y="105560"/>
                  <a:pt x="56257" y="102096"/>
                </a:cubicBezTo>
                <a:cubicBezTo>
                  <a:pt x="56257" y="96132"/>
                  <a:pt x="49043" y="93137"/>
                  <a:pt x="44823" y="97356"/>
                </a:cubicBezTo>
                <a:cubicBezTo>
                  <a:pt x="42375" y="99804"/>
                  <a:pt x="38416" y="99804"/>
                  <a:pt x="35994" y="97356"/>
                </a:cubicBezTo>
                <a:cubicBezTo>
                  <a:pt x="33572" y="94908"/>
                  <a:pt x="33546" y="90949"/>
                  <a:pt x="35994" y="88527"/>
                </a:cubicBezTo>
                <a:cubicBezTo>
                  <a:pt x="40213" y="84307"/>
                  <a:pt x="37218" y="77093"/>
                  <a:pt x="31254" y="77093"/>
                </a:cubicBezTo>
                <a:cubicBezTo>
                  <a:pt x="27790" y="77093"/>
                  <a:pt x="25003" y="74306"/>
                  <a:pt x="25003" y="70842"/>
                </a:cubicBezTo>
                <a:cubicBezTo>
                  <a:pt x="25003" y="67378"/>
                  <a:pt x="27790" y="64591"/>
                  <a:pt x="31254" y="64591"/>
                </a:cubicBezTo>
                <a:cubicBezTo>
                  <a:pt x="37218" y="64591"/>
                  <a:pt x="40213" y="57377"/>
                  <a:pt x="35994" y="53158"/>
                </a:cubicBezTo>
                <a:cubicBezTo>
                  <a:pt x="33546" y="50709"/>
                  <a:pt x="33546" y="46751"/>
                  <a:pt x="35994" y="44328"/>
                </a:cubicBezTo>
                <a:cubicBezTo>
                  <a:pt x="38442" y="41906"/>
                  <a:pt x="42401" y="41880"/>
                  <a:pt x="44823" y="44328"/>
                </a:cubicBezTo>
                <a:cubicBezTo>
                  <a:pt x="49043" y="48548"/>
                  <a:pt x="56257" y="45553"/>
                  <a:pt x="56257" y="39588"/>
                </a:cubicBezTo>
                <a:cubicBezTo>
                  <a:pt x="56257" y="36124"/>
                  <a:pt x="59044" y="33337"/>
                  <a:pt x="62508" y="33337"/>
                </a:cubicBezTo>
                <a:close/>
                <a:moveTo>
                  <a:pt x="54173" y="68759"/>
                </a:moveTo>
                <a:cubicBezTo>
                  <a:pt x="57623" y="68759"/>
                  <a:pt x="60424" y="65958"/>
                  <a:pt x="60424" y="62508"/>
                </a:cubicBezTo>
                <a:cubicBezTo>
                  <a:pt x="60424" y="59058"/>
                  <a:pt x="57623" y="56257"/>
                  <a:pt x="54173" y="56257"/>
                </a:cubicBezTo>
                <a:cubicBezTo>
                  <a:pt x="50724" y="56257"/>
                  <a:pt x="47923" y="59058"/>
                  <a:pt x="47923" y="62508"/>
                </a:cubicBezTo>
                <a:cubicBezTo>
                  <a:pt x="47923" y="65958"/>
                  <a:pt x="50724" y="68759"/>
                  <a:pt x="54173" y="68759"/>
                </a:cubicBezTo>
                <a:close/>
                <a:moveTo>
                  <a:pt x="77093" y="79177"/>
                </a:moveTo>
                <a:cubicBezTo>
                  <a:pt x="77093" y="75727"/>
                  <a:pt x="74292" y="72926"/>
                  <a:pt x="70842" y="72926"/>
                </a:cubicBezTo>
                <a:cubicBezTo>
                  <a:pt x="67392" y="72926"/>
                  <a:pt x="64591" y="75727"/>
                  <a:pt x="64591" y="79177"/>
                </a:cubicBezTo>
                <a:cubicBezTo>
                  <a:pt x="64591" y="82626"/>
                  <a:pt x="67392" y="85427"/>
                  <a:pt x="70842" y="85427"/>
                </a:cubicBezTo>
                <a:cubicBezTo>
                  <a:pt x="74292" y="85427"/>
                  <a:pt x="77093" y="82626"/>
                  <a:pt x="77093" y="79177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71" name="Text 69"/>
          <p:cNvSpPr/>
          <p:nvPr/>
        </p:nvSpPr>
        <p:spPr>
          <a:xfrm>
            <a:off x="8313420" y="3565089"/>
            <a:ext cx="3352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Indicators of compromise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8218170" y="3831668"/>
            <a:ext cx="3467100" cy="495300"/>
          </a:xfrm>
          <a:custGeom>
            <a:avLst/>
            <a:gdLst/>
            <a:ahLst/>
            <a:cxnLst/>
            <a:rect l="l" t="t" r="r" b="b"/>
            <a:pathLst>
              <a:path w="3467100" h="495300">
                <a:moveTo>
                  <a:pt x="38098" y="0"/>
                </a:moveTo>
                <a:lnTo>
                  <a:pt x="3429002" y="0"/>
                </a:lnTo>
                <a:cubicBezTo>
                  <a:pt x="3450043" y="0"/>
                  <a:pt x="3467100" y="17057"/>
                  <a:pt x="3467100" y="38098"/>
                </a:cubicBezTo>
                <a:lnTo>
                  <a:pt x="3467100" y="457202"/>
                </a:lnTo>
                <a:cubicBezTo>
                  <a:pt x="3467100" y="478243"/>
                  <a:pt x="3450043" y="495300"/>
                  <a:pt x="342900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73" name="Shape 71"/>
          <p:cNvSpPr/>
          <p:nvPr/>
        </p:nvSpPr>
        <p:spPr>
          <a:xfrm>
            <a:off x="8218170" y="3831668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3810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38100" y="495300"/>
                </a:lnTo>
                <a:cubicBezTo>
                  <a:pt x="17072" y="495300"/>
                  <a:pt x="0" y="478228"/>
                  <a:pt x="0" y="457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74" name="Text 72"/>
          <p:cNvSpPr/>
          <p:nvPr/>
        </p:nvSpPr>
        <p:spPr>
          <a:xfrm>
            <a:off x="8313420" y="3907868"/>
            <a:ext cx="314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CSV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11473578" y="393644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66675" y="41672"/>
                </a:moveTo>
                <a:lnTo>
                  <a:pt x="66675" y="66675"/>
                </a:lnTo>
                <a:lnTo>
                  <a:pt x="100013" y="66675"/>
                </a:lnTo>
                <a:lnTo>
                  <a:pt x="100013" y="41672"/>
                </a:lnTo>
                <a:lnTo>
                  <a:pt x="66675" y="41672"/>
                </a:lnTo>
                <a:close/>
                <a:moveTo>
                  <a:pt x="50006" y="41672"/>
                </a:moveTo>
                <a:lnTo>
                  <a:pt x="16669" y="41672"/>
                </a:lnTo>
                <a:lnTo>
                  <a:pt x="16669" y="66675"/>
                </a:lnTo>
                <a:lnTo>
                  <a:pt x="50006" y="66675"/>
                </a:lnTo>
                <a:lnTo>
                  <a:pt x="50006" y="41672"/>
                </a:lnTo>
                <a:close/>
                <a:moveTo>
                  <a:pt x="0" y="83344"/>
                </a:moveTo>
                <a:lnTo>
                  <a:pt x="0" y="25003"/>
                </a:lnTo>
                <a:cubicBezTo>
                  <a:pt x="0" y="15809"/>
                  <a:pt x="7475" y="8334"/>
                  <a:pt x="16669" y="8334"/>
                </a:cubicBezTo>
                <a:lnTo>
                  <a:pt x="100013" y="8334"/>
                </a:lnTo>
                <a:cubicBezTo>
                  <a:pt x="109206" y="8334"/>
                  <a:pt x="116681" y="15809"/>
                  <a:pt x="116681" y="25003"/>
                </a:cubicBezTo>
                <a:lnTo>
                  <a:pt x="116681" y="108347"/>
                </a:lnTo>
                <a:cubicBezTo>
                  <a:pt x="116681" y="117541"/>
                  <a:pt x="109206" y="125016"/>
                  <a:pt x="100013" y="125016"/>
                </a:cubicBezTo>
                <a:lnTo>
                  <a:pt x="16669" y="125016"/>
                </a:lnTo>
                <a:cubicBezTo>
                  <a:pt x="7475" y="125016"/>
                  <a:pt x="0" y="117541"/>
                  <a:pt x="0" y="108347"/>
                </a:cubicBezTo>
                <a:lnTo>
                  <a:pt x="0" y="83344"/>
                </a:lnTo>
                <a:close/>
                <a:moveTo>
                  <a:pt x="100013" y="83344"/>
                </a:moveTo>
                <a:lnTo>
                  <a:pt x="66675" y="83344"/>
                </a:lnTo>
                <a:lnTo>
                  <a:pt x="66675" y="108347"/>
                </a:lnTo>
                <a:lnTo>
                  <a:pt x="100013" y="108347"/>
                </a:lnTo>
                <a:lnTo>
                  <a:pt x="100013" y="83344"/>
                </a:lnTo>
                <a:close/>
                <a:moveTo>
                  <a:pt x="50006" y="108347"/>
                </a:moveTo>
                <a:lnTo>
                  <a:pt x="50006" y="83344"/>
                </a:lnTo>
                <a:lnTo>
                  <a:pt x="16669" y="83344"/>
                </a:lnTo>
                <a:lnTo>
                  <a:pt x="16669" y="108347"/>
                </a:lnTo>
                <a:lnTo>
                  <a:pt x="50006" y="108347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76" name="Text 74"/>
          <p:cNvSpPr/>
          <p:nvPr/>
        </p:nvSpPr>
        <p:spPr>
          <a:xfrm>
            <a:off x="8313420" y="4098368"/>
            <a:ext cx="3352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Spreadsheet format</a:t>
            </a:r>
            <a:endParaRPr lang="en-US" sz="1600" dirty="0"/>
          </a:p>
        </p:txBody>
      </p:sp>
      <p:sp>
        <p:nvSpPr>
          <p:cNvPr id="77" name="Shape 75"/>
          <p:cNvSpPr/>
          <p:nvPr/>
        </p:nvSpPr>
        <p:spPr>
          <a:xfrm>
            <a:off x="8218170" y="4364952"/>
            <a:ext cx="3467100" cy="495300"/>
          </a:xfrm>
          <a:custGeom>
            <a:avLst/>
            <a:gdLst/>
            <a:ahLst/>
            <a:cxnLst/>
            <a:rect l="l" t="t" r="r" b="b"/>
            <a:pathLst>
              <a:path w="3467100" h="495300">
                <a:moveTo>
                  <a:pt x="38098" y="0"/>
                </a:moveTo>
                <a:lnTo>
                  <a:pt x="3429002" y="0"/>
                </a:lnTo>
                <a:cubicBezTo>
                  <a:pt x="3450043" y="0"/>
                  <a:pt x="3467100" y="17057"/>
                  <a:pt x="3467100" y="38098"/>
                </a:cubicBezTo>
                <a:lnTo>
                  <a:pt x="3467100" y="457202"/>
                </a:lnTo>
                <a:cubicBezTo>
                  <a:pt x="3467100" y="478243"/>
                  <a:pt x="3450043" y="495300"/>
                  <a:pt x="342900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78" name="Shape 76"/>
          <p:cNvSpPr/>
          <p:nvPr/>
        </p:nvSpPr>
        <p:spPr>
          <a:xfrm>
            <a:off x="8218170" y="4364952"/>
            <a:ext cx="38100" cy="495300"/>
          </a:xfrm>
          <a:custGeom>
            <a:avLst/>
            <a:gdLst/>
            <a:ahLst/>
            <a:cxnLst/>
            <a:rect l="l" t="t" r="r" b="b"/>
            <a:pathLst>
              <a:path w="38100" h="495300">
                <a:moveTo>
                  <a:pt x="38100" y="0"/>
                </a:moveTo>
                <a:lnTo>
                  <a:pt x="38100" y="0"/>
                </a:lnTo>
                <a:lnTo>
                  <a:pt x="38100" y="495300"/>
                </a:lnTo>
                <a:lnTo>
                  <a:pt x="38100" y="495300"/>
                </a:lnTo>
                <a:cubicBezTo>
                  <a:pt x="17072" y="495300"/>
                  <a:pt x="0" y="478228"/>
                  <a:pt x="0" y="457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79" name="Text 77"/>
          <p:cNvSpPr/>
          <p:nvPr/>
        </p:nvSpPr>
        <p:spPr>
          <a:xfrm>
            <a:off x="8313420" y="4441152"/>
            <a:ext cx="7048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STIX/TAXII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11465243" y="4469727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00013" y="50006"/>
                </a:moveTo>
                <a:cubicBezTo>
                  <a:pt x="113816" y="50006"/>
                  <a:pt x="125016" y="38807"/>
                  <a:pt x="125016" y="25003"/>
                </a:cubicBezTo>
                <a:cubicBezTo>
                  <a:pt x="125016" y="11199"/>
                  <a:pt x="113816" y="0"/>
                  <a:pt x="100013" y="0"/>
                </a:cubicBezTo>
                <a:cubicBezTo>
                  <a:pt x="86209" y="0"/>
                  <a:pt x="75009" y="11199"/>
                  <a:pt x="75009" y="25003"/>
                </a:cubicBezTo>
                <a:cubicBezTo>
                  <a:pt x="75009" y="26410"/>
                  <a:pt x="75140" y="27816"/>
                  <a:pt x="75348" y="29170"/>
                </a:cubicBezTo>
                <a:lnTo>
                  <a:pt x="41568" y="47949"/>
                </a:lnTo>
                <a:cubicBezTo>
                  <a:pt x="37166" y="44042"/>
                  <a:pt x="31358" y="41672"/>
                  <a:pt x="25003" y="41672"/>
                </a:cubicBezTo>
                <a:cubicBezTo>
                  <a:pt x="11199" y="41672"/>
                  <a:pt x="0" y="52871"/>
                  <a:pt x="0" y="66675"/>
                </a:cubicBezTo>
                <a:cubicBezTo>
                  <a:pt x="0" y="80479"/>
                  <a:pt x="11199" y="91678"/>
                  <a:pt x="25003" y="91678"/>
                </a:cubicBezTo>
                <a:cubicBezTo>
                  <a:pt x="31358" y="91678"/>
                  <a:pt x="37140" y="89308"/>
                  <a:pt x="41568" y="85401"/>
                </a:cubicBezTo>
                <a:lnTo>
                  <a:pt x="75348" y="104180"/>
                </a:lnTo>
                <a:cubicBezTo>
                  <a:pt x="75114" y="105534"/>
                  <a:pt x="75009" y="106914"/>
                  <a:pt x="75009" y="108347"/>
                </a:cubicBezTo>
                <a:cubicBezTo>
                  <a:pt x="75009" y="122151"/>
                  <a:pt x="86209" y="133350"/>
                  <a:pt x="100013" y="133350"/>
                </a:cubicBezTo>
                <a:cubicBezTo>
                  <a:pt x="113816" y="133350"/>
                  <a:pt x="125016" y="122151"/>
                  <a:pt x="125016" y="108347"/>
                </a:cubicBezTo>
                <a:cubicBezTo>
                  <a:pt x="125016" y="94543"/>
                  <a:pt x="113816" y="83344"/>
                  <a:pt x="100013" y="83344"/>
                </a:cubicBezTo>
                <a:cubicBezTo>
                  <a:pt x="93658" y="83344"/>
                  <a:pt x="87876" y="85714"/>
                  <a:pt x="83448" y="89621"/>
                </a:cubicBezTo>
                <a:lnTo>
                  <a:pt x="49668" y="70842"/>
                </a:lnTo>
                <a:cubicBezTo>
                  <a:pt x="49902" y="69488"/>
                  <a:pt x="50006" y="68107"/>
                  <a:pt x="50006" y="66675"/>
                </a:cubicBezTo>
                <a:cubicBezTo>
                  <a:pt x="50006" y="65243"/>
                  <a:pt x="49876" y="63862"/>
                  <a:pt x="49668" y="62508"/>
                </a:cubicBezTo>
                <a:lnTo>
                  <a:pt x="83448" y="43729"/>
                </a:lnTo>
                <a:cubicBezTo>
                  <a:pt x="87850" y="47636"/>
                  <a:pt x="93658" y="50006"/>
                  <a:pt x="100013" y="50006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81" name="Text 79"/>
          <p:cNvSpPr/>
          <p:nvPr/>
        </p:nvSpPr>
        <p:spPr>
          <a:xfrm>
            <a:off x="8313420" y="4631652"/>
            <a:ext cx="33528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Threat intel standard</a:t>
            </a:r>
            <a:endParaRPr lang="en-US" sz="1600" dirty="0"/>
          </a:p>
        </p:txBody>
      </p:sp>
      <p:sp>
        <p:nvSpPr>
          <p:cNvPr id="82" name="Shape 80"/>
          <p:cNvSpPr/>
          <p:nvPr/>
        </p:nvSpPr>
        <p:spPr>
          <a:xfrm>
            <a:off x="8202930" y="5033247"/>
            <a:ext cx="3484245" cy="541020"/>
          </a:xfrm>
          <a:custGeom>
            <a:avLst/>
            <a:gdLst/>
            <a:ahLst/>
            <a:cxnLst/>
            <a:rect l="l" t="t" r="r" b="b"/>
            <a:pathLst>
              <a:path w="3484245" h="541020">
                <a:moveTo>
                  <a:pt x="38099" y="0"/>
                </a:moveTo>
                <a:lnTo>
                  <a:pt x="3446146" y="0"/>
                </a:lnTo>
                <a:cubicBezTo>
                  <a:pt x="3467188" y="0"/>
                  <a:pt x="3484245" y="17057"/>
                  <a:pt x="3484245" y="38099"/>
                </a:cubicBezTo>
                <a:lnTo>
                  <a:pt x="3484245" y="502921"/>
                </a:lnTo>
                <a:cubicBezTo>
                  <a:pt x="3484245" y="523963"/>
                  <a:pt x="3467188" y="541020"/>
                  <a:pt x="3446146" y="541020"/>
                </a:cubicBezTo>
                <a:lnTo>
                  <a:pt x="38099" y="541020"/>
                </a:lnTo>
                <a:cubicBezTo>
                  <a:pt x="17057" y="541020"/>
                  <a:pt x="0" y="523963"/>
                  <a:pt x="0" y="502921"/>
                </a:cubicBezTo>
                <a:lnTo>
                  <a:pt x="0" y="38099"/>
                </a:lnTo>
                <a:cubicBezTo>
                  <a:pt x="0" y="17057"/>
                  <a:pt x="17057" y="0"/>
                  <a:pt x="38099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83" name="Text 81"/>
          <p:cNvSpPr/>
          <p:nvPr/>
        </p:nvSpPr>
        <p:spPr>
          <a:xfrm>
            <a:off x="9495115" y="5143737"/>
            <a:ext cx="897850" cy="1676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Auto-Export</a:t>
            </a:r>
            <a:endParaRPr lang="en-US" sz="1600" dirty="0"/>
          </a:p>
        </p:txBody>
      </p:sp>
      <p:sp>
        <p:nvSpPr>
          <p:cNvPr id="84" name="Text 82"/>
          <p:cNvSpPr/>
          <p:nvPr/>
        </p:nvSpPr>
        <p:spPr>
          <a:xfrm>
            <a:off x="8254365" y="5341860"/>
            <a:ext cx="3381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Scheduled/SIEM Push</a:t>
            </a:r>
            <a:endParaRPr lang="en-US" sz="1600" dirty="0"/>
          </a:p>
        </p:txBody>
      </p:sp>
      <p:sp>
        <p:nvSpPr>
          <p:cNvPr id="85" name="Shape 83"/>
          <p:cNvSpPr/>
          <p:nvPr/>
        </p:nvSpPr>
        <p:spPr>
          <a:xfrm>
            <a:off x="384810" y="5817990"/>
            <a:ext cx="11418570" cy="655320"/>
          </a:xfrm>
          <a:custGeom>
            <a:avLst/>
            <a:gdLst/>
            <a:ahLst/>
            <a:cxnLst/>
            <a:rect l="l" t="t" r="r" b="b"/>
            <a:pathLst>
              <a:path w="11418570" h="655320">
                <a:moveTo>
                  <a:pt x="76201" y="0"/>
                </a:moveTo>
                <a:lnTo>
                  <a:pt x="11342369" y="0"/>
                </a:lnTo>
                <a:cubicBezTo>
                  <a:pt x="11384454" y="0"/>
                  <a:pt x="11418570" y="34116"/>
                  <a:pt x="11418570" y="76201"/>
                </a:cubicBezTo>
                <a:lnTo>
                  <a:pt x="11418570" y="579119"/>
                </a:lnTo>
                <a:cubicBezTo>
                  <a:pt x="11418570" y="621204"/>
                  <a:pt x="11384454" y="655320"/>
                  <a:pt x="11342369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50000">
                <a:srgbClr val="2DD4BF">
                  <a:alpha val="10000"/>
                </a:srgbClr>
              </a:gs>
              <a:gs pos="100000">
                <a:srgbClr val="38BDF8">
                  <a:alpha val="10000"/>
                </a:srgbClr>
              </a:gs>
            </a:gsLst>
            <a:lin ang="0" scaled="1"/>
          </a:gra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86" name="Shape 84"/>
          <p:cNvSpPr/>
          <p:nvPr/>
        </p:nvSpPr>
        <p:spPr>
          <a:xfrm>
            <a:off x="526732" y="605028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87" name="Text 85"/>
          <p:cNvSpPr/>
          <p:nvPr/>
        </p:nvSpPr>
        <p:spPr>
          <a:xfrm>
            <a:off x="855345" y="6031232"/>
            <a:ext cx="93821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Integration Ready:</a:t>
            </a: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Native connectors for Splunk, QRadar, Phantom SOAR, and OpenCTI.</a:t>
            </a:r>
            <a:endParaRPr lang="en-US" sz="1600" dirty="0"/>
          </a:p>
        </p:txBody>
      </p:sp>
      <p:sp>
        <p:nvSpPr>
          <p:cNvPr id="88" name="Text 86"/>
          <p:cNvSpPr/>
          <p:nvPr/>
        </p:nvSpPr>
        <p:spPr>
          <a:xfrm>
            <a:off x="10233303" y="5936098"/>
            <a:ext cx="7905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50K+</a:t>
            </a:r>
            <a:endParaRPr lang="en-US" sz="1600" dirty="0"/>
          </a:p>
        </p:txBody>
      </p:sp>
      <p:sp>
        <p:nvSpPr>
          <p:cNvPr id="89" name="Text 87"/>
          <p:cNvSpPr/>
          <p:nvPr/>
        </p:nvSpPr>
        <p:spPr>
          <a:xfrm>
            <a:off x="10247591" y="6202798"/>
            <a:ext cx="7620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Records/Hour</a:t>
            </a:r>
            <a:endParaRPr lang="en-US" sz="1600" dirty="0"/>
          </a:p>
        </p:txBody>
      </p:sp>
      <p:sp>
        <p:nvSpPr>
          <p:cNvPr id="90" name="Text 88"/>
          <p:cNvSpPr/>
          <p:nvPr/>
        </p:nvSpPr>
        <p:spPr>
          <a:xfrm>
            <a:off x="11049000" y="5936098"/>
            <a:ext cx="685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&lt;1s</a:t>
            </a:r>
            <a:endParaRPr lang="en-US" sz="1600" dirty="0"/>
          </a:p>
        </p:txBody>
      </p:sp>
      <p:sp>
        <p:nvSpPr>
          <p:cNvPr id="91" name="Text 89"/>
          <p:cNvSpPr/>
          <p:nvPr/>
        </p:nvSpPr>
        <p:spPr>
          <a:xfrm>
            <a:off x="11063288" y="6202798"/>
            <a:ext cx="65722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Export Time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ARCHITECTURAL DESIGN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System Architecture: Key Design Patterns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Building for scalability, maintainability, and performance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5240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" name="Shape 4"/>
          <p:cNvSpPr/>
          <p:nvPr/>
        </p:nvSpPr>
        <p:spPr>
          <a:xfrm>
            <a:off x="384810" y="1718310"/>
            <a:ext cx="6694170" cy="4751070"/>
          </a:xfrm>
          <a:custGeom>
            <a:avLst/>
            <a:gdLst/>
            <a:ahLst/>
            <a:cxnLst/>
            <a:rect l="l" t="t" r="r" b="b"/>
            <a:pathLst>
              <a:path w="6694170" h="4751070">
                <a:moveTo>
                  <a:pt x="76207" y="0"/>
                </a:moveTo>
                <a:lnTo>
                  <a:pt x="6617963" y="0"/>
                </a:lnTo>
                <a:cubicBezTo>
                  <a:pt x="6660051" y="0"/>
                  <a:pt x="6694170" y="34119"/>
                  <a:pt x="6694170" y="76207"/>
                </a:cubicBezTo>
                <a:lnTo>
                  <a:pt x="6694170" y="4674863"/>
                </a:lnTo>
                <a:cubicBezTo>
                  <a:pt x="6694170" y="4716951"/>
                  <a:pt x="6660051" y="4751070"/>
                  <a:pt x="6617963" y="4751070"/>
                </a:cubicBezTo>
                <a:lnTo>
                  <a:pt x="76207" y="4751070"/>
                </a:lnTo>
                <a:cubicBezTo>
                  <a:pt x="34119" y="4751070"/>
                  <a:pt x="0" y="4716951"/>
                  <a:pt x="0" y="4674863"/>
                </a:cubicBezTo>
                <a:lnTo>
                  <a:pt x="0" y="76207"/>
                </a:lnTo>
                <a:cubicBezTo>
                  <a:pt x="0" y="34147"/>
                  <a:pt x="34147" y="0"/>
                  <a:pt x="76207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7" name="Shape 5"/>
          <p:cNvSpPr/>
          <p:nvPr/>
        </p:nvSpPr>
        <p:spPr>
          <a:xfrm>
            <a:off x="564832" y="191261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8" name="Text 6"/>
          <p:cNvSpPr/>
          <p:nvPr/>
        </p:nvSpPr>
        <p:spPr>
          <a:xfrm>
            <a:off x="779145" y="1874518"/>
            <a:ext cx="6238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Core Architectural Decisions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60070" y="2255523"/>
            <a:ext cx="6362700" cy="971550"/>
          </a:xfrm>
          <a:custGeom>
            <a:avLst/>
            <a:gdLst/>
            <a:ahLst/>
            <a:cxnLst/>
            <a:rect l="l" t="t" r="r" b="b"/>
            <a:pathLst>
              <a:path w="6362700" h="971550">
                <a:moveTo>
                  <a:pt x="38100" y="0"/>
                </a:moveTo>
                <a:lnTo>
                  <a:pt x="6286501" y="0"/>
                </a:lnTo>
                <a:cubicBezTo>
                  <a:pt x="6328585" y="0"/>
                  <a:pt x="6362700" y="34115"/>
                  <a:pt x="6362700" y="76199"/>
                </a:cubicBezTo>
                <a:lnTo>
                  <a:pt x="6362700" y="895351"/>
                </a:lnTo>
                <a:cubicBezTo>
                  <a:pt x="6362700" y="937435"/>
                  <a:pt x="6328585" y="971550"/>
                  <a:pt x="6286501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0" name="Shape 8"/>
          <p:cNvSpPr/>
          <p:nvPr/>
        </p:nvSpPr>
        <p:spPr>
          <a:xfrm>
            <a:off x="560070" y="2255523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1" name="Shape 9"/>
          <p:cNvSpPr/>
          <p:nvPr/>
        </p:nvSpPr>
        <p:spPr>
          <a:xfrm>
            <a:off x="693420" y="2369823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12" name="Shape 10"/>
          <p:cNvSpPr/>
          <p:nvPr/>
        </p:nvSpPr>
        <p:spPr>
          <a:xfrm>
            <a:off x="800576" y="2474598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2067" y="76516"/>
                </a:moveTo>
                <a:cubicBezTo>
                  <a:pt x="26521" y="45374"/>
                  <a:pt x="53344" y="21431"/>
                  <a:pt x="85725" y="21431"/>
                </a:cubicBezTo>
                <a:cubicBezTo>
                  <a:pt x="103473" y="21431"/>
                  <a:pt x="119546" y="28631"/>
                  <a:pt x="131199" y="40251"/>
                </a:cubicBezTo>
                <a:cubicBezTo>
                  <a:pt x="131266" y="40318"/>
                  <a:pt x="131333" y="40385"/>
                  <a:pt x="131400" y="40451"/>
                </a:cubicBezTo>
                <a:lnTo>
                  <a:pt x="133945" y="42863"/>
                </a:lnTo>
                <a:lnTo>
                  <a:pt x="117905" y="42863"/>
                </a:lnTo>
                <a:cubicBezTo>
                  <a:pt x="111978" y="42863"/>
                  <a:pt x="107190" y="47651"/>
                  <a:pt x="107190" y="53578"/>
                </a:cubicBezTo>
                <a:cubicBezTo>
                  <a:pt x="107190" y="59505"/>
                  <a:pt x="111978" y="64294"/>
                  <a:pt x="117905" y="64294"/>
                </a:cubicBezTo>
                <a:lnTo>
                  <a:pt x="160768" y="64294"/>
                </a:lnTo>
                <a:cubicBezTo>
                  <a:pt x="166695" y="64294"/>
                  <a:pt x="171483" y="59505"/>
                  <a:pt x="171483" y="53578"/>
                </a:cubicBezTo>
                <a:lnTo>
                  <a:pt x="171483" y="10716"/>
                </a:lnTo>
                <a:cubicBezTo>
                  <a:pt x="171483" y="4789"/>
                  <a:pt x="166695" y="0"/>
                  <a:pt x="160768" y="0"/>
                </a:cubicBezTo>
                <a:cubicBezTo>
                  <a:pt x="154841" y="0"/>
                  <a:pt x="150052" y="4789"/>
                  <a:pt x="150052" y="10716"/>
                </a:cubicBezTo>
                <a:lnTo>
                  <a:pt x="150052" y="28597"/>
                </a:lnTo>
                <a:lnTo>
                  <a:pt x="146268" y="25014"/>
                </a:lnTo>
                <a:cubicBezTo>
                  <a:pt x="130764" y="9577"/>
                  <a:pt x="109333" y="0"/>
                  <a:pt x="85725" y="0"/>
                </a:cubicBezTo>
                <a:cubicBezTo>
                  <a:pt x="42528" y="0"/>
                  <a:pt x="6798" y="31946"/>
                  <a:pt x="871" y="73502"/>
                </a:cubicBezTo>
                <a:cubicBezTo>
                  <a:pt x="33" y="79363"/>
                  <a:pt x="4085" y="84787"/>
                  <a:pt x="9945" y="85625"/>
                </a:cubicBezTo>
                <a:cubicBezTo>
                  <a:pt x="15806" y="86462"/>
                  <a:pt x="21230" y="82376"/>
                  <a:pt x="22067" y="76550"/>
                </a:cubicBezTo>
                <a:close/>
                <a:moveTo>
                  <a:pt x="170579" y="97948"/>
                </a:moveTo>
                <a:cubicBezTo>
                  <a:pt x="171417" y="92087"/>
                  <a:pt x="167331" y="86663"/>
                  <a:pt x="161505" y="85825"/>
                </a:cubicBezTo>
                <a:cubicBezTo>
                  <a:pt x="155678" y="84988"/>
                  <a:pt x="150220" y="89074"/>
                  <a:pt x="149383" y="94900"/>
                </a:cubicBezTo>
                <a:cubicBezTo>
                  <a:pt x="144929" y="126043"/>
                  <a:pt x="118106" y="149985"/>
                  <a:pt x="85725" y="149985"/>
                </a:cubicBezTo>
                <a:cubicBezTo>
                  <a:pt x="67977" y="149985"/>
                  <a:pt x="51904" y="142786"/>
                  <a:pt x="40251" y="131166"/>
                </a:cubicBezTo>
                <a:cubicBezTo>
                  <a:pt x="40184" y="131099"/>
                  <a:pt x="40117" y="131032"/>
                  <a:pt x="40050" y="130965"/>
                </a:cubicBezTo>
                <a:lnTo>
                  <a:pt x="37505" y="128554"/>
                </a:lnTo>
                <a:lnTo>
                  <a:pt x="53545" y="128554"/>
                </a:lnTo>
                <a:cubicBezTo>
                  <a:pt x="59472" y="128554"/>
                  <a:pt x="64260" y="123765"/>
                  <a:pt x="64260" y="117838"/>
                </a:cubicBezTo>
                <a:cubicBezTo>
                  <a:pt x="64260" y="111911"/>
                  <a:pt x="59472" y="107123"/>
                  <a:pt x="53545" y="107123"/>
                </a:cubicBezTo>
                <a:lnTo>
                  <a:pt x="10716" y="107156"/>
                </a:lnTo>
                <a:cubicBezTo>
                  <a:pt x="7869" y="107156"/>
                  <a:pt x="5123" y="108295"/>
                  <a:pt x="3114" y="110337"/>
                </a:cubicBezTo>
                <a:cubicBezTo>
                  <a:pt x="1105" y="112380"/>
                  <a:pt x="-33" y="115093"/>
                  <a:pt x="0" y="117972"/>
                </a:cubicBezTo>
                <a:lnTo>
                  <a:pt x="335" y="160500"/>
                </a:lnTo>
                <a:cubicBezTo>
                  <a:pt x="368" y="166427"/>
                  <a:pt x="5224" y="171182"/>
                  <a:pt x="11151" y="171115"/>
                </a:cubicBezTo>
                <a:cubicBezTo>
                  <a:pt x="17078" y="171048"/>
                  <a:pt x="21833" y="166226"/>
                  <a:pt x="21766" y="160299"/>
                </a:cubicBezTo>
                <a:lnTo>
                  <a:pt x="21632" y="143054"/>
                </a:lnTo>
                <a:lnTo>
                  <a:pt x="25215" y="146436"/>
                </a:lnTo>
                <a:cubicBezTo>
                  <a:pt x="40719" y="161873"/>
                  <a:pt x="62117" y="171450"/>
                  <a:pt x="85725" y="171450"/>
                </a:cubicBezTo>
                <a:cubicBezTo>
                  <a:pt x="128922" y="171450"/>
                  <a:pt x="164652" y="139504"/>
                  <a:pt x="170579" y="97948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3" name="Text 11"/>
          <p:cNvSpPr/>
          <p:nvPr/>
        </p:nvSpPr>
        <p:spPr>
          <a:xfrm>
            <a:off x="1188720" y="2369823"/>
            <a:ext cx="570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Multi-Threading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88720" y="2674623"/>
            <a:ext cx="56864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Prevents UI freezing by running analysis in a separate QThread. Enables concurrent processing and responsive user experience even during intensive computations.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60070" y="3336610"/>
            <a:ext cx="6362700" cy="971550"/>
          </a:xfrm>
          <a:custGeom>
            <a:avLst/>
            <a:gdLst/>
            <a:ahLst/>
            <a:cxnLst/>
            <a:rect l="l" t="t" r="r" b="b"/>
            <a:pathLst>
              <a:path w="6362700" h="971550">
                <a:moveTo>
                  <a:pt x="38100" y="0"/>
                </a:moveTo>
                <a:lnTo>
                  <a:pt x="6286501" y="0"/>
                </a:lnTo>
                <a:cubicBezTo>
                  <a:pt x="6328585" y="0"/>
                  <a:pt x="6362700" y="34115"/>
                  <a:pt x="6362700" y="76199"/>
                </a:cubicBezTo>
                <a:lnTo>
                  <a:pt x="6362700" y="895351"/>
                </a:lnTo>
                <a:cubicBezTo>
                  <a:pt x="6362700" y="937435"/>
                  <a:pt x="6328585" y="971550"/>
                  <a:pt x="6286501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6" name="Shape 14"/>
          <p:cNvSpPr/>
          <p:nvPr/>
        </p:nvSpPr>
        <p:spPr>
          <a:xfrm>
            <a:off x="560070" y="3336610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7" name="Shape 15"/>
          <p:cNvSpPr/>
          <p:nvPr/>
        </p:nvSpPr>
        <p:spPr>
          <a:xfrm>
            <a:off x="693420" y="345091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18" name="Shape 16"/>
          <p:cNvSpPr/>
          <p:nvPr/>
        </p:nvSpPr>
        <p:spPr>
          <a:xfrm>
            <a:off x="800576" y="3555685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95101" y="-435"/>
                </a:moveTo>
                <a:cubicBezTo>
                  <a:pt x="89308" y="-3784"/>
                  <a:pt x="82142" y="-3784"/>
                  <a:pt x="76349" y="-435"/>
                </a:cubicBezTo>
                <a:lnTo>
                  <a:pt x="48153" y="15839"/>
                </a:lnTo>
                <a:cubicBezTo>
                  <a:pt x="42360" y="19188"/>
                  <a:pt x="38777" y="25383"/>
                  <a:pt x="38777" y="32080"/>
                </a:cubicBezTo>
                <a:lnTo>
                  <a:pt x="38777" y="66202"/>
                </a:lnTo>
                <a:lnTo>
                  <a:pt x="9209" y="83280"/>
                </a:lnTo>
                <a:cubicBezTo>
                  <a:pt x="3416" y="86629"/>
                  <a:pt x="-167" y="92824"/>
                  <a:pt x="-167" y="99521"/>
                </a:cubicBezTo>
                <a:lnTo>
                  <a:pt x="-167" y="132104"/>
                </a:lnTo>
                <a:cubicBezTo>
                  <a:pt x="-167" y="138801"/>
                  <a:pt x="3416" y="144996"/>
                  <a:pt x="9209" y="148344"/>
                </a:cubicBezTo>
                <a:lnTo>
                  <a:pt x="37438" y="164619"/>
                </a:lnTo>
                <a:cubicBezTo>
                  <a:pt x="43231" y="167967"/>
                  <a:pt x="50397" y="167967"/>
                  <a:pt x="56190" y="164619"/>
                </a:cubicBezTo>
                <a:lnTo>
                  <a:pt x="85758" y="147541"/>
                </a:lnTo>
                <a:lnTo>
                  <a:pt x="115327" y="164619"/>
                </a:lnTo>
                <a:cubicBezTo>
                  <a:pt x="121120" y="167967"/>
                  <a:pt x="128286" y="167967"/>
                  <a:pt x="134079" y="164619"/>
                </a:cubicBezTo>
                <a:lnTo>
                  <a:pt x="162241" y="148344"/>
                </a:lnTo>
                <a:cubicBezTo>
                  <a:pt x="168034" y="144996"/>
                  <a:pt x="171617" y="138801"/>
                  <a:pt x="171617" y="132104"/>
                </a:cubicBezTo>
                <a:lnTo>
                  <a:pt x="171617" y="99521"/>
                </a:lnTo>
                <a:cubicBezTo>
                  <a:pt x="171617" y="92824"/>
                  <a:pt x="168034" y="86629"/>
                  <a:pt x="162241" y="83280"/>
                </a:cubicBezTo>
                <a:lnTo>
                  <a:pt x="132673" y="66202"/>
                </a:lnTo>
                <a:lnTo>
                  <a:pt x="132673" y="32080"/>
                </a:lnTo>
                <a:cubicBezTo>
                  <a:pt x="132673" y="25383"/>
                  <a:pt x="129090" y="19188"/>
                  <a:pt x="123297" y="15839"/>
                </a:cubicBezTo>
                <a:lnTo>
                  <a:pt x="95101" y="-435"/>
                </a:lnTo>
                <a:close/>
                <a:moveTo>
                  <a:pt x="77688" y="97981"/>
                </a:moveTo>
                <a:lnTo>
                  <a:pt x="77688" y="133644"/>
                </a:lnTo>
                <a:lnTo>
                  <a:pt x="48120" y="150722"/>
                </a:lnTo>
                <a:cubicBezTo>
                  <a:pt x="47718" y="150956"/>
                  <a:pt x="47249" y="151090"/>
                  <a:pt x="46780" y="151090"/>
                </a:cubicBezTo>
                <a:lnTo>
                  <a:pt x="46780" y="115829"/>
                </a:lnTo>
                <a:lnTo>
                  <a:pt x="77688" y="97981"/>
                </a:lnTo>
                <a:close/>
                <a:moveTo>
                  <a:pt x="155176" y="98182"/>
                </a:moveTo>
                <a:cubicBezTo>
                  <a:pt x="155410" y="98584"/>
                  <a:pt x="155544" y="99053"/>
                  <a:pt x="155544" y="99521"/>
                </a:cubicBezTo>
                <a:lnTo>
                  <a:pt x="155544" y="132104"/>
                </a:lnTo>
                <a:cubicBezTo>
                  <a:pt x="155544" y="133075"/>
                  <a:pt x="155042" y="133945"/>
                  <a:pt x="154205" y="134414"/>
                </a:cubicBezTo>
                <a:lnTo>
                  <a:pt x="125976" y="150688"/>
                </a:lnTo>
                <a:cubicBezTo>
                  <a:pt x="125574" y="150923"/>
                  <a:pt x="125105" y="151057"/>
                  <a:pt x="124636" y="151057"/>
                </a:cubicBezTo>
                <a:lnTo>
                  <a:pt x="124636" y="115796"/>
                </a:lnTo>
                <a:lnTo>
                  <a:pt x="155176" y="98182"/>
                </a:lnTo>
                <a:close/>
                <a:moveTo>
                  <a:pt x="116633" y="32080"/>
                </a:moveTo>
                <a:lnTo>
                  <a:pt x="116633" y="66202"/>
                </a:lnTo>
                <a:lnTo>
                  <a:pt x="85725" y="84051"/>
                </a:lnTo>
                <a:lnTo>
                  <a:pt x="85725" y="48388"/>
                </a:lnTo>
                <a:lnTo>
                  <a:pt x="116265" y="30774"/>
                </a:lnTo>
                <a:cubicBezTo>
                  <a:pt x="116499" y="31176"/>
                  <a:pt x="116633" y="31645"/>
                  <a:pt x="116633" y="32113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9" name="Text 17"/>
          <p:cNvSpPr/>
          <p:nvPr/>
        </p:nvSpPr>
        <p:spPr>
          <a:xfrm>
            <a:off x="1188720" y="3450910"/>
            <a:ext cx="570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Modular Stage Design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188720" y="3755710"/>
            <a:ext cx="56864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analysis stage is an independent module with well-defined inputs/outputs. Enables parallel development, testing, and updates without affecting the entire pipeline.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0070" y="4417698"/>
            <a:ext cx="6362700" cy="971550"/>
          </a:xfrm>
          <a:custGeom>
            <a:avLst/>
            <a:gdLst/>
            <a:ahLst/>
            <a:cxnLst/>
            <a:rect l="l" t="t" r="r" b="b"/>
            <a:pathLst>
              <a:path w="6362700" h="971550">
                <a:moveTo>
                  <a:pt x="38100" y="0"/>
                </a:moveTo>
                <a:lnTo>
                  <a:pt x="6286501" y="0"/>
                </a:lnTo>
                <a:cubicBezTo>
                  <a:pt x="6328585" y="0"/>
                  <a:pt x="6362700" y="34115"/>
                  <a:pt x="6362700" y="76199"/>
                </a:cubicBezTo>
                <a:lnTo>
                  <a:pt x="6362700" y="895351"/>
                </a:lnTo>
                <a:cubicBezTo>
                  <a:pt x="6362700" y="937435"/>
                  <a:pt x="6328585" y="971550"/>
                  <a:pt x="6286501" y="971550"/>
                </a:cubicBez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2" name="Shape 20"/>
          <p:cNvSpPr/>
          <p:nvPr/>
        </p:nvSpPr>
        <p:spPr>
          <a:xfrm>
            <a:off x="560070" y="4417698"/>
            <a:ext cx="38100" cy="971550"/>
          </a:xfrm>
          <a:custGeom>
            <a:avLst/>
            <a:gdLst/>
            <a:ahLst/>
            <a:cxnLst/>
            <a:rect l="l" t="t" r="r" b="b"/>
            <a:pathLst>
              <a:path w="38100" h="971550">
                <a:moveTo>
                  <a:pt x="38100" y="0"/>
                </a:moveTo>
                <a:lnTo>
                  <a:pt x="38100" y="0"/>
                </a:lnTo>
                <a:lnTo>
                  <a:pt x="38100" y="971550"/>
                </a:lnTo>
                <a:lnTo>
                  <a:pt x="38100" y="971550"/>
                </a:lnTo>
                <a:cubicBezTo>
                  <a:pt x="17072" y="971550"/>
                  <a:pt x="0" y="954478"/>
                  <a:pt x="0" y="9334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3" name="Shape 21"/>
          <p:cNvSpPr/>
          <p:nvPr/>
        </p:nvSpPr>
        <p:spPr>
          <a:xfrm>
            <a:off x="693420" y="4531998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789861" y="4636773"/>
            <a:ext cx="192881" cy="171450"/>
          </a:xfrm>
          <a:custGeom>
            <a:avLst/>
            <a:gdLst/>
            <a:ahLst/>
            <a:cxnLst/>
            <a:rect l="l" t="t" r="r" b="b"/>
            <a:pathLst>
              <a:path w="192881" h="171450">
                <a:moveTo>
                  <a:pt x="29434" y="3851"/>
                </a:moveTo>
                <a:cubicBezTo>
                  <a:pt x="25651" y="1540"/>
                  <a:pt x="20695" y="2779"/>
                  <a:pt x="18384" y="6563"/>
                </a:cubicBezTo>
                <a:cubicBezTo>
                  <a:pt x="10079" y="20293"/>
                  <a:pt x="5324" y="36400"/>
                  <a:pt x="5324" y="53578"/>
                </a:cubicBezTo>
                <a:cubicBezTo>
                  <a:pt x="5324" y="70757"/>
                  <a:pt x="10079" y="86864"/>
                  <a:pt x="18384" y="100593"/>
                </a:cubicBezTo>
                <a:cubicBezTo>
                  <a:pt x="20695" y="104377"/>
                  <a:pt x="25617" y="105616"/>
                  <a:pt x="29434" y="103305"/>
                </a:cubicBezTo>
                <a:cubicBezTo>
                  <a:pt x="33252" y="100995"/>
                  <a:pt x="34457" y="96072"/>
                  <a:pt x="32147" y="92255"/>
                </a:cubicBezTo>
                <a:cubicBezTo>
                  <a:pt x="25349" y="81003"/>
                  <a:pt x="21431" y="67743"/>
                  <a:pt x="21431" y="53578"/>
                </a:cubicBezTo>
                <a:cubicBezTo>
                  <a:pt x="21431" y="39413"/>
                  <a:pt x="25349" y="26153"/>
                  <a:pt x="32180" y="14868"/>
                </a:cubicBezTo>
                <a:cubicBezTo>
                  <a:pt x="34491" y="11084"/>
                  <a:pt x="33252" y="6128"/>
                  <a:pt x="29468" y="3817"/>
                </a:cubicBezTo>
                <a:close/>
                <a:moveTo>
                  <a:pt x="163413" y="3851"/>
                </a:moveTo>
                <a:cubicBezTo>
                  <a:pt x="159629" y="6161"/>
                  <a:pt x="158390" y="11084"/>
                  <a:pt x="160701" y="14901"/>
                </a:cubicBezTo>
                <a:cubicBezTo>
                  <a:pt x="167532" y="26186"/>
                  <a:pt x="171450" y="39447"/>
                  <a:pt x="171450" y="53612"/>
                </a:cubicBezTo>
                <a:cubicBezTo>
                  <a:pt x="171450" y="67776"/>
                  <a:pt x="167532" y="81037"/>
                  <a:pt x="160701" y="92322"/>
                </a:cubicBezTo>
                <a:cubicBezTo>
                  <a:pt x="158390" y="96106"/>
                  <a:pt x="159629" y="101062"/>
                  <a:pt x="163413" y="103372"/>
                </a:cubicBezTo>
                <a:cubicBezTo>
                  <a:pt x="167197" y="105683"/>
                  <a:pt x="172153" y="104444"/>
                  <a:pt x="174464" y="100660"/>
                </a:cubicBezTo>
                <a:cubicBezTo>
                  <a:pt x="182768" y="86931"/>
                  <a:pt x="187523" y="70824"/>
                  <a:pt x="187523" y="53645"/>
                </a:cubicBezTo>
                <a:cubicBezTo>
                  <a:pt x="187523" y="36467"/>
                  <a:pt x="182768" y="20293"/>
                  <a:pt x="174464" y="6563"/>
                </a:cubicBezTo>
                <a:cubicBezTo>
                  <a:pt x="172153" y="2779"/>
                  <a:pt x="167231" y="1540"/>
                  <a:pt x="163413" y="3851"/>
                </a:cubicBezTo>
                <a:close/>
                <a:moveTo>
                  <a:pt x="107156" y="72130"/>
                </a:moveTo>
                <a:cubicBezTo>
                  <a:pt x="113552" y="68413"/>
                  <a:pt x="117872" y="61514"/>
                  <a:pt x="117872" y="53578"/>
                </a:cubicBezTo>
                <a:cubicBezTo>
                  <a:pt x="117872" y="41757"/>
                  <a:pt x="108261" y="32147"/>
                  <a:pt x="96441" y="32147"/>
                </a:cubicBezTo>
                <a:cubicBezTo>
                  <a:pt x="84620" y="32147"/>
                  <a:pt x="75009" y="41757"/>
                  <a:pt x="75009" y="53578"/>
                </a:cubicBezTo>
                <a:cubicBezTo>
                  <a:pt x="75009" y="61514"/>
                  <a:pt x="79329" y="68446"/>
                  <a:pt x="85725" y="72130"/>
                </a:cubicBezTo>
                <a:lnTo>
                  <a:pt x="85725" y="160734"/>
                </a:lnTo>
                <a:cubicBezTo>
                  <a:pt x="85725" y="166661"/>
                  <a:pt x="90514" y="171450"/>
                  <a:pt x="96441" y="171450"/>
                </a:cubicBezTo>
                <a:cubicBezTo>
                  <a:pt x="102368" y="171450"/>
                  <a:pt x="107156" y="166661"/>
                  <a:pt x="107156" y="160734"/>
                </a:cubicBezTo>
                <a:lnTo>
                  <a:pt x="107156" y="72130"/>
                </a:lnTo>
                <a:close/>
                <a:moveTo>
                  <a:pt x="60342" y="30473"/>
                </a:moveTo>
                <a:cubicBezTo>
                  <a:pt x="62753" y="26722"/>
                  <a:pt x="61648" y="21766"/>
                  <a:pt x="57931" y="19355"/>
                </a:cubicBezTo>
                <a:cubicBezTo>
                  <a:pt x="54214" y="16944"/>
                  <a:pt x="49225" y="18049"/>
                  <a:pt x="46814" y="21766"/>
                </a:cubicBezTo>
                <a:cubicBezTo>
                  <a:pt x="40920" y="30941"/>
                  <a:pt x="37505" y="41858"/>
                  <a:pt x="37505" y="53578"/>
                </a:cubicBezTo>
                <a:cubicBezTo>
                  <a:pt x="37505" y="65298"/>
                  <a:pt x="40920" y="76215"/>
                  <a:pt x="46814" y="85390"/>
                </a:cubicBezTo>
                <a:cubicBezTo>
                  <a:pt x="49225" y="89141"/>
                  <a:pt x="54181" y="90212"/>
                  <a:pt x="57931" y="87801"/>
                </a:cubicBezTo>
                <a:cubicBezTo>
                  <a:pt x="61682" y="85390"/>
                  <a:pt x="62753" y="80434"/>
                  <a:pt x="60342" y="76684"/>
                </a:cubicBezTo>
                <a:cubicBezTo>
                  <a:pt x="56056" y="70020"/>
                  <a:pt x="53578" y="62084"/>
                  <a:pt x="53578" y="53578"/>
                </a:cubicBezTo>
                <a:cubicBezTo>
                  <a:pt x="53578" y="45073"/>
                  <a:pt x="56056" y="37136"/>
                  <a:pt x="60342" y="30473"/>
                </a:cubicBezTo>
                <a:close/>
                <a:moveTo>
                  <a:pt x="146067" y="21766"/>
                </a:moveTo>
                <a:cubicBezTo>
                  <a:pt x="143656" y="18016"/>
                  <a:pt x="138700" y="16944"/>
                  <a:pt x="134950" y="19355"/>
                </a:cubicBezTo>
                <a:cubicBezTo>
                  <a:pt x="131199" y="21766"/>
                  <a:pt x="130128" y="26722"/>
                  <a:pt x="132539" y="30473"/>
                </a:cubicBezTo>
                <a:cubicBezTo>
                  <a:pt x="136825" y="37136"/>
                  <a:pt x="139303" y="45073"/>
                  <a:pt x="139303" y="53578"/>
                </a:cubicBezTo>
                <a:cubicBezTo>
                  <a:pt x="139303" y="62084"/>
                  <a:pt x="136825" y="70020"/>
                  <a:pt x="132539" y="76684"/>
                </a:cubicBezTo>
                <a:cubicBezTo>
                  <a:pt x="130128" y="80434"/>
                  <a:pt x="131233" y="85390"/>
                  <a:pt x="134950" y="87801"/>
                </a:cubicBezTo>
                <a:cubicBezTo>
                  <a:pt x="138667" y="90212"/>
                  <a:pt x="143656" y="89107"/>
                  <a:pt x="146067" y="85390"/>
                </a:cubicBezTo>
                <a:cubicBezTo>
                  <a:pt x="151961" y="76215"/>
                  <a:pt x="155377" y="65298"/>
                  <a:pt x="155377" y="53578"/>
                </a:cubicBezTo>
                <a:cubicBezTo>
                  <a:pt x="155377" y="41858"/>
                  <a:pt x="151961" y="30941"/>
                  <a:pt x="146067" y="21766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5" name="Text 23"/>
          <p:cNvSpPr/>
          <p:nvPr/>
        </p:nvSpPr>
        <p:spPr>
          <a:xfrm>
            <a:off x="1188720" y="4531998"/>
            <a:ext cx="570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Signal-Based Communication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188720" y="4836798"/>
            <a:ext cx="5686425" cy="4381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Qt's signal/slot mechanism for decoupled communication. Progress updates, completion notifications, and error handling without tight coupling between components.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242810" y="1718310"/>
            <a:ext cx="4560570" cy="1903095"/>
          </a:xfrm>
          <a:custGeom>
            <a:avLst/>
            <a:gdLst/>
            <a:ahLst/>
            <a:cxnLst/>
            <a:rect l="l" t="t" r="r" b="b"/>
            <a:pathLst>
              <a:path w="4560570" h="1903095">
                <a:moveTo>
                  <a:pt x="76200" y="0"/>
                </a:moveTo>
                <a:lnTo>
                  <a:pt x="4484370" y="0"/>
                </a:lnTo>
                <a:cubicBezTo>
                  <a:pt x="4526454" y="0"/>
                  <a:pt x="4560570" y="34116"/>
                  <a:pt x="4560570" y="76200"/>
                </a:cubicBezTo>
                <a:lnTo>
                  <a:pt x="4560570" y="1826895"/>
                </a:lnTo>
                <a:cubicBezTo>
                  <a:pt x="4560570" y="1868979"/>
                  <a:pt x="4526454" y="1903095"/>
                  <a:pt x="4484370" y="1903095"/>
                </a:cubicBezTo>
                <a:lnTo>
                  <a:pt x="76200" y="1903095"/>
                </a:lnTo>
                <a:cubicBezTo>
                  <a:pt x="34116" y="1903095"/>
                  <a:pt x="0" y="1868979"/>
                  <a:pt x="0" y="182689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28" name="Shape 26"/>
          <p:cNvSpPr/>
          <p:nvPr/>
        </p:nvSpPr>
        <p:spPr>
          <a:xfrm>
            <a:off x="7422832" y="191261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9" name="Text 27"/>
          <p:cNvSpPr/>
          <p:nvPr/>
        </p:nvSpPr>
        <p:spPr>
          <a:xfrm>
            <a:off x="7637145" y="1874518"/>
            <a:ext cx="410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Technology Stack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402830" y="2259333"/>
            <a:ext cx="2065020" cy="541020"/>
          </a:xfrm>
          <a:custGeom>
            <a:avLst/>
            <a:gdLst/>
            <a:ahLst/>
            <a:cxnLst/>
            <a:rect l="l" t="t" r="r" b="b"/>
            <a:pathLst>
              <a:path w="2065020" h="541020">
                <a:moveTo>
                  <a:pt x="76203" y="0"/>
                </a:moveTo>
                <a:lnTo>
                  <a:pt x="1988817" y="0"/>
                </a:lnTo>
                <a:cubicBezTo>
                  <a:pt x="2030903" y="0"/>
                  <a:pt x="2065020" y="34117"/>
                  <a:pt x="2065020" y="76203"/>
                </a:cubicBezTo>
                <a:lnTo>
                  <a:pt x="2065020" y="464817"/>
                </a:lnTo>
                <a:cubicBezTo>
                  <a:pt x="2065020" y="506903"/>
                  <a:pt x="2030903" y="541020"/>
                  <a:pt x="1988817" y="541020"/>
                </a:cubicBezTo>
                <a:lnTo>
                  <a:pt x="76203" y="541020"/>
                </a:lnTo>
                <a:cubicBezTo>
                  <a:pt x="34117" y="541020"/>
                  <a:pt x="0" y="506903"/>
                  <a:pt x="0" y="4648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7482840" y="2339341"/>
            <a:ext cx="1971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Frontend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7482840" y="2567941"/>
            <a:ext cx="1962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Qt 6.5, C++, QThread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585960" y="2259333"/>
            <a:ext cx="2065020" cy="541020"/>
          </a:xfrm>
          <a:custGeom>
            <a:avLst/>
            <a:gdLst/>
            <a:ahLst/>
            <a:cxnLst/>
            <a:rect l="l" t="t" r="r" b="b"/>
            <a:pathLst>
              <a:path w="2065020" h="541020">
                <a:moveTo>
                  <a:pt x="76203" y="0"/>
                </a:moveTo>
                <a:lnTo>
                  <a:pt x="1988817" y="0"/>
                </a:lnTo>
                <a:cubicBezTo>
                  <a:pt x="2030903" y="0"/>
                  <a:pt x="2065020" y="34117"/>
                  <a:pt x="2065020" y="76203"/>
                </a:cubicBezTo>
                <a:lnTo>
                  <a:pt x="2065020" y="464817"/>
                </a:lnTo>
                <a:cubicBezTo>
                  <a:pt x="2065020" y="506903"/>
                  <a:pt x="2030903" y="541020"/>
                  <a:pt x="1988817" y="541020"/>
                </a:cubicBezTo>
                <a:lnTo>
                  <a:pt x="76203" y="541020"/>
                </a:lnTo>
                <a:cubicBezTo>
                  <a:pt x="34117" y="541020"/>
                  <a:pt x="0" y="506903"/>
                  <a:pt x="0" y="4648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34" name="Text 32"/>
          <p:cNvSpPr/>
          <p:nvPr/>
        </p:nvSpPr>
        <p:spPr>
          <a:xfrm>
            <a:off x="9665970" y="2339341"/>
            <a:ext cx="1971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Database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9665970" y="2567941"/>
            <a:ext cx="1962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SQLite 3.40, FTS5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402830" y="2922148"/>
            <a:ext cx="2065020" cy="541020"/>
          </a:xfrm>
          <a:custGeom>
            <a:avLst/>
            <a:gdLst/>
            <a:ahLst/>
            <a:cxnLst/>
            <a:rect l="l" t="t" r="r" b="b"/>
            <a:pathLst>
              <a:path w="2065020" h="541020">
                <a:moveTo>
                  <a:pt x="76203" y="0"/>
                </a:moveTo>
                <a:lnTo>
                  <a:pt x="1988817" y="0"/>
                </a:lnTo>
                <a:cubicBezTo>
                  <a:pt x="2030903" y="0"/>
                  <a:pt x="2065020" y="34117"/>
                  <a:pt x="2065020" y="76203"/>
                </a:cubicBezTo>
                <a:lnTo>
                  <a:pt x="2065020" y="464817"/>
                </a:lnTo>
                <a:cubicBezTo>
                  <a:pt x="2065020" y="506903"/>
                  <a:pt x="2030903" y="541020"/>
                  <a:pt x="1988817" y="541020"/>
                </a:cubicBezTo>
                <a:lnTo>
                  <a:pt x="76203" y="541020"/>
                </a:lnTo>
                <a:cubicBezTo>
                  <a:pt x="34117" y="541020"/>
                  <a:pt x="0" y="506903"/>
                  <a:pt x="0" y="4648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37" name="Text 35"/>
          <p:cNvSpPr/>
          <p:nvPr/>
        </p:nvSpPr>
        <p:spPr>
          <a:xfrm>
            <a:off x="7482840" y="3002166"/>
            <a:ext cx="1971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 Framework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482840" y="3230766"/>
            <a:ext cx="1962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Python 3.11, scikit-learn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585960" y="2922148"/>
            <a:ext cx="2065020" cy="541020"/>
          </a:xfrm>
          <a:custGeom>
            <a:avLst/>
            <a:gdLst/>
            <a:ahLst/>
            <a:cxnLst/>
            <a:rect l="l" t="t" r="r" b="b"/>
            <a:pathLst>
              <a:path w="2065020" h="541020">
                <a:moveTo>
                  <a:pt x="76203" y="0"/>
                </a:moveTo>
                <a:lnTo>
                  <a:pt x="1988817" y="0"/>
                </a:lnTo>
                <a:cubicBezTo>
                  <a:pt x="2030903" y="0"/>
                  <a:pt x="2065020" y="34117"/>
                  <a:pt x="2065020" y="76203"/>
                </a:cubicBezTo>
                <a:lnTo>
                  <a:pt x="2065020" y="464817"/>
                </a:lnTo>
                <a:cubicBezTo>
                  <a:pt x="2065020" y="506903"/>
                  <a:pt x="2030903" y="541020"/>
                  <a:pt x="1988817" y="541020"/>
                </a:cubicBezTo>
                <a:lnTo>
                  <a:pt x="76203" y="541020"/>
                </a:lnTo>
                <a:cubicBezTo>
                  <a:pt x="34117" y="541020"/>
                  <a:pt x="0" y="506903"/>
                  <a:pt x="0" y="4648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9665970" y="3002166"/>
            <a:ext cx="19716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Build System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9665970" y="3230766"/>
            <a:ext cx="19621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CMake 3.25, vcpkg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242810" y="3783091"/>
            <a:ext cx="4560570" cy="2693670"/>
          </a:xfrm>
          <a:custGeom>
            <a:avLst/>
            <a:gdLst/>
            <a:ahLst/>
            <a:cxnLst/>
            <a:rect l="l" t="t" r="r" b="b"/>
            <a:pathLst>
              <a:path w="4560570" h="2693670">
                <a:moveTo>
                  <a:pt x="76204" y="0"/>
                </a:moveTo>
                <a:lnTo>
                  <a:pt x="4484366" y="0"/>
                </a:lnTo>
                <a:cubicBezTo>
                  <a:pt x="4526452" y="0"/>
                  <a:pt x="4560570" y="34118"/>
                  <a:pt x="4560570" y="76204"/>
                </a:cubicBezTo>
                <a:lnTo>
                  <a:pt x="4560570" y="2617466"/>
                </a:lnTo>
                <a:cubicBezTo>
                  <a:pt x="4560570" y="2659552"/>
                  <a:pt x="4526452" y="2693670"/>
                  <a:pt x="4484366" y="2693670"/>
                </a:cubicBezTo>
                <a:lnTo>
                  <a:pt x="76204" y="2693670"/>
                </a:lnTo>
                <a:cubicBezTo>
                  <a:pt x="34118" y="2693670"/>
                  <a:pt x="0" y="2659552"/>
                  <a:pt x="0" y="261746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7422832" y="397739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44" name="Text 42"/>
          <p:cNvSpPr/>
          <p:nvPr/>
        </p:nvSpPr>
        <p:spPr>
          <a:xfrm>
            <a:off x="7637145" y="3939299"/>
            <a:ext cx="410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Benefits of This Design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7399020" y="4320299"/>
            <a:ext cx="4248150" cy="342900"/>
          </a:xfrm>
          <a:custGeom>
            <a:avLst/>
            <a:gdLst/>
            <a:ahLst/>
            <a:cxnLst/>
            <a:rect l="l" t="t" r="r" b="b"/>
            <a:pathLst>
              <a:path w="4248150" h="342900">
                <a:moveTo>
                  <a:pt x="38100" y="0"/>
                </a:moveTo>
                <a:lnTo>
                  <a:pt x="4210050" y="0"/>
                </a:lnTo>
                <a:cubicBezTo>
                  <a:pt x="4231092" y="0"/>
                  <a:pt x="4248150" y="17058"/>
                  <a:pt x="4248150" y="38100"/>
                </a:cubicBezTo>
                <a:lnTo>
                  <a:pt x="4248150" y="304800"/>
                </a:lnTo>
                <a:cubicBezTo>
                  <a:pt x="4248150" y="325842"/>
                  <a:pt x="4231092" y="342900"/>
                  <a:pt x="42100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46" name="Shape 44"/>
          <p:cNvSpPr/>
          <p:nvPr/>
        </p:nvSpPr>
        <p:spPr>
          <a:xfrm>
            <a:off x="7510939" y="4434599"/>
            <a:ext cx="100013" cy="133350"/>
          </a:xfrm>
          <a:custGeom>
            <a:avLst/>
            <a:gdLst/>
            <a:ahLst/>
            <a:cxnLst/>
            <a:rect l="l" t="t" r="r" b="b"/>
            <a:pathLst>
              <a:path w="100013" h="133350">
                <a:moveTo>
                  <a:pt x="55892" y="4532"/>
                </a:moveTo>
                <a:cubicBezTo>
                  <a:pt x="52637" y="1276"/>
                  <a:pt x="47350" y="1276"/>
                  <a:pt x="44094" y="4532"/>
                </a:cubicBezTo>
                <a:lnTo>
                  <a:pt x="2422" y="46204"/>
                </a:lnTo>
                <a:cubicBezTo>
                  <a:pt x="-833" y="49459"/>
                  <a:pt x="-833" y="54746"/>
                  <a:pt x="2422" y="58002"/>
                </a:cubicBezTo>
                <a:cubicBezTo>
                  <a:pt x="5678" y="61258"/>
                  <a:pt x="10965" y="61258"/>
                  <a:pt x="14221" y="58002"/>
                </a:cubicBezTo>
                <a:lnTo>
                  <a:pt x="41672" y="30551"/>
                </a:lnTo>
                <a:lnTo>
                  <a:pt x="41672" y="127099"/>
                </a:lnTo>
                <a:cubicBezTo>
                  <a:pt x="41672" y="131709"/>
                  <a:pt x="45396" y="135434"/>
                  <a:pt x="50006" y="135434"/>
                </a:cubicBezTo>
                <a:cubicBezTo>
                  <a:pt x="54616" y="135434"/>
                  <a:pt x="58341" y="131709"/>
                  <a:pt x="58341" y="127099"/>
                </a:cubicBezTo>
                <a:lnTo>
                  <a:pt x="58341" y="30551"/>
                </a:lnTo>
                <a:lnTo>
                  <a:pt x="85792" y="58002"/>
                </a:lnTo>
                <a:cubicBezTo>
                  <a:pt x="89048" y="61258"/>
                  <a:pt x="94335" y="61258"/>
                  <a:pt x="97590" y="58002"/>
                </a:cubicBezTo>
                <a:cubicBezTo>
                  <a:pt x="100846" y="54746"/>
                  <a:pt x="100846" y="49459"/>
                  <a:pt x="97590" y="46204"/>
                </a:cubicBezTo>
                <a:lnTo>
                  <a:pt x="55918" y="4532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7" name="Text 45"/>
          <p:cNvSpPr/>
          <p:nvPr/>
        </p:nvSpPr>
        <p:spPr>
          <a:xfrm>
            <a:off x="7718107" y="4411745"/>
            <a:ext cx="683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Scalability: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8334733" y="4411745"/>
            <a:ext cx="19716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workers for 10x throughput.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399020" y="4739399"/>
            <a:ext cx="4248150" cy="342900"/>
          </a:xfrm>
          <a:custGeom>
            <a:avLst/>
            <a:gdLst/>
            <a:ahLst/>
            <a:cxnLst/>
            <a:rect l="l" t="t" r="r" b="b"/>
            <a:pathLst>
              <a:path w="4248150" h="342900">
                <a:moveTo>
                  <a:pt x="38100" y="0"/>
                </a:moveTo>
                <a:lnTo>
                  <a:pt x="4210050" y="0"/>
                </a:lnTo>
                <a:cubicBezTo>
                  <a:pt x="4231092" y="0"/>
                  <a:pt x="4248150" y="17058"/>
                  <a:pt x="4248150" y="38100"/>
                </a:cubicBezTo>
                <a:lnTo>
                  <a:pt x="4248150" y="304800"/>
                </a:lnTo>
                <a:cubicBezTo>
                  <a:pt x="4248150" y="325842"/>
                  <a:pt x="4231092" y="342900"/>
                  <a:pt x="42100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0" name="Shape 48"/>
          <p:cNvSpPr/>
          <p:nvPr/>
        </p:nvSpPr>
        <p:spPr>
          <a:xfrm>
            <a:off x="7485936" y="4853699"/>
            <a:ext cx="150019" cy="133350"/>
          </a:xfrm>
          <a:custGeom>
            <a:avLst/>
            <a:gdLst/>
            <a:ahLst/>
            <a:cxnLst/>
            <a:rect l="l" t="t" r="r" b="b"/>
            <a:pathLst>
              <a:path w="150019" h="133350">
                <a:moveTo>
                  <a:pt x="132673" y="25680"/>
                </a:moveTo>
                <a:cubicBezTo>
                  <a:pt x="134652" y="23701"/>
                  <a:pt x="137960" y="24196"/>
                  <a:pt x="138950" y="26800"/>
                </a:cubicBezTo>
                <a:cubicBezTo>
                  <a:pt x="140721" y="31410"/>
                  <a:pt x="141684" y="36437"/>
                  <a:pt x="141684" y="41672"/>
                </a:cubicBezTo>
                <a:cubicBezTo>
                  <a:pt x="141684" y="64696"/>
                  <a:pt x="123036" y="83344"/>
                  <a:pt x="100013" y="83344"/>
                </a:cubicBezTo>
                <a:cubicBezTo>
                  <a:pt x="95455" y="83344"/>
                  <a:pt x="91053" y="82614"/>
                  <a:pt x="86938" y="81260"/>
                </a:cubicBezTo>
                <a:lnTo>
                  <a:pt x="38260" y="129938"/>
                </a:lnTo>
                <a:cubicBezTo>
                  <a:pt x="30941" y="137257"/>
                  <a:pt x="19065" y="137257"/>
                  <a:pt x="11746" y="129938"/>
                </a:cubicBezTo>
                <a:cubicBezTo>
                  <a:pt x="4428" y="122619"/>
                  <a:pt x="4428" y="110743"/>
                  <a:pt x="11746" y="103424"/>
                </a:cubicBezTo>
                <a:lnTo>
                  <a:pt x="60424" y="54746"/>
                </a:lnTo>
                <a:cubicBezTo>
                  <a:pt x="59070" y="50631"/>
                  <a:pt x="58341" y="46256"/>
                  <a:pt x="58341" y="41672"/>
                </a:cubicBezTo>
                <a:cubicBezTo>
                  <a:pt x="58341" y="18648"/>
                  <a:pt x="76989" y="0"/>
                  <a:pt x="100013" y="0"/>
                </a:cubicBezTo>
                <a:cubicBezTo>
                  <a:pt x="105248" y="0"/>
                  <a:pt x="110274" y="964"/>
                  <a:pt x="114884" y="2735"/>
                </a:cubicBezTo>
                <a:cubicBezTo>
                  <a:pt x="117489" y="3724"/>
                  <a:pt x="117957" y="7032"/>
                  <a:pt x="116004" y="9012"/>
                </a:cubicBezTo>
                <a:lnTo>
                  <a:pt x="92902" y="32113"/>
                </a:lnTo>
                <a:cubicBezTo>
                  <a:pt x="92121" y="32895"/>
                  <a:pt x="91678" y="33963"/>
                  <a:pt x="91678" y="35056"/>
                </a:cubicBezTo>
                <a:lnTo>
                  <a:pt x="91678" y="45839"/>
                </a:lnTo>
                <a:cubicBezTo>
                  <a:pt x="91678" y="48131"/>
                  <a:pt x="93553" y="50006"/>
                  <a:pt x="95845" y="50006"/>
                </a:cubicBezTo>
                <a:lnTo>
                  <a:pt x="106628" y="50006"/>
                </a:lnTo>
                <a:cubicBezTo>
                  <a:pt x="107722" y="50006"/>
                  <a:pt x="108790" y="49563"/>
                  <a:pt x="109571" y="48782"/>
                </a:cubicBezTo>
                <a:lnTo>
                  <a:pt x="132673" y="2568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1" name="Text 49"/>
          <p:cNvSpPr/>
          <p:nvPr/>
        </p:nvSpPr>
        <p:spPr>
          <a:xfrm>
            <a:off x="7718107" y="4830845"/>
            <a:ext cx="937617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Maintainability: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8589050" y="4830845"/>
            <a:ext cx="180844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 stages independently.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7399020" y="5158499"/>
            <a:ext cx="4248150" cy="342900"/>
          </a:xfrm>
          <a:custGeom>
            <a:avLst/>
            <a:gdLst/>
            <a:ahLst/>
            <a:cxnLst/>
            <a:rect l="l" t="t" r="r" b="b"/>
            <a:pathLst>
              <a:path w="4248150" h="342900">
                <a:moveTo>
                  <a:pt x="38100" y="0"/>
                </a:moveTo>
                <a:lnTo>
                  <a:pt x="4210050" y="0"/>
                </a:lnTo>
                <a:cubicBezTo>
                  <a:pt x="4231092" y="0"/>
                  <a:pt x="4248150" y="17058"/>
                  <a:pt x="4248150" y="38100"/>
                </a:cubicBezTo>
                <a:lnTo>
                  <a:pt x="4248150" y="304800"/>
                </a:lnTo>
                <a:cubicBezTo>
                  <a:pt x="4248150" y="325842"/>
                  <a:pt x="4231092" y="342900"/>
                  <a:pt x="42100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4" name="Shape 52"/>
          <p:cNvSpPr/>
          <p:nvPr/>
        </p:nvSpPr>
        <p:spPr>
          <a:xfrm>
            <a:off x="7494270" y="527279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66675" y="0"/>
                </a:moveTo>
                <a:cubicBezTo>
                  <a:pt x="67873" y="0"/>
                  <a:pt x="69071" y="260"/>
                  <a:pt x="70165" y="755"/>
                </a:cubicBezTo>
                <a:lnTo>
                  <a:pt x="119234" y="21565"/>
                </a:lnTo>
                <a:cubicBezTo>
                  <a:pt x="124964" y="23987"/>
                  <a:pt x="129235" y="29639"/>
                  <a:pt x="129209" y="36463"/>
                </a:cubicBezTo>
                <a:cubicBezTo>
                  <a:pt x="129079" y="62299"/>
                  <a:pt x="118452" y="109571"/>
                  <a:pt x="73577" y="131058"/>
                </a:cubicBezTo>
                <a:cubicBezTo>
                  <a:pt x="69227" y="133142"/>
                  <a:pt x="64175" y="133142"/>
                  <a:pt x="59825" y="131058"/>
                </a:cubicBezTo>
                <a:cubicBezTo>
                  <a:pt x="14924" y="109571"/>
                  <a:pt x="4323" y="62299"/>
                  <a:pt x="4193" y="36463"/>
                </a:cubicBezTo>
                <a:cubicBezTo>
                  <a:pt x="4167" y="29639"/>
                  <a:pt x="8439" y="23987"/>
                  <a:pt x="14168" y="21565"/>
                </a:cubicBezTo>
                <a:lnTo>
                  <a:pt x="63211" y="755"/>
                </a:lnTo>
                <a:cubicBezTo>
                  <a:pt x="64305" y="260"/>
                  <a:pt x="65477" y="0"/>
                  <a:pt x="66675" y="0"/>
                </a:cubicBezTo>
                <a:close/>
                <a:moveTo>
                  <a:pt x="66675" y="17398"/>
                </a:moveTo>
                <a:lnTo>
                  <a:pt x="66675" y="115874"/>
                </a:lnTo>
                <a:cubicBezTo>
                  <a:pt x="102617" y="98476"/>
                  <a:pt x="112280" y="59929"/>
                  <a:pt x="112514" y="36854"/>
                </a:cubicBezTo>
                <a:lnTo>
                  <a:pt x="66675" y="17424"/>
                </a:lnTo>
                <a:lnTo>
                  <a:pt x="66675" y="17424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55" name="Text 53"/>
          <p:cNvSpPr/>
          <p:nvPr/>
        </p:nvSpPr>
        <p:spPr>
          <a:xfrm>
            <a:off x="7718107" y="5249945"/>
            <a:ext cx="655201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Reliability: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306634" y="5249945"/>
            <a:ext cx="1709023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Failures don't crash the app.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7399020" y="5577599"/>
            <a:ext cx="4248150" cy="342900"/>
          </a:xfrm>
          <a:custGeom>
            <a:avLst/>
            <a:gdLst/>
            <a:ahLst/>
            <a:cxnLst/>
            <a:rect l="l" t="t" r="r" b="b"/>
            <a:pathLst>
              <a:path w="4248150" h="342900">
                <a:moveTo>
                  <a:pt x="38100" y="0"/>
                </a:moveTo>
                <a:lnTo>
                  <a:pt x="4210050" y="0"/>
                </a:lnTo>
                <a:cubicBezTo>
                  <a:pt x="4231092" y="0"/>
                  <a:pt x="4248150" y="17058"/>
                  <a:pt x="4248150" y="38100"/>
                </a:cubicBezTo>
                <a:lnTo>
                  <a:pt x="4248150" y="304800"/>
                </a:lnTo>
                <a:cubicBezTo>
                  <a:pt x="4248150" y="325842"/>
                  <a:pt x="4231092" y="342900"/>
                  <a:pt x="4210050" y="342900"/>
                </a:cubicBezTo>
                <a:lnTo>
                  <a:pt x="38100" y="342900"/>
                </a:lnTo>
                <a:cubicBezTo>
                  <a:pt x="17058" y="342900"/>
                  <a:pt x="0" y="325842"/>
                  <a:pt x="0" y="3048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8" name="Shape 56"/>
          <p:cNvSpPr/>
          <p:nvPr/>
        </p:nvSpPr>
        <p:spPr>
          <a:xfrm>
            <a:off x="7494270" y="5691899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0" y="66675"/>
                </a:moveTo>
                <a:cubicBezTo>
                  <a:pt x="0" y="29876"/>
                  <a:pt x="29876" y="0"/>
                  <a:pt x="66675" y="0"/>
                </a:cubicBezTo>
                <a:cubicBezTo>
                  <a:pt x="103474" y="0"/>
                  <a:pt x="133350" y="29876"/>
                  <a:pt x="133350" y="66675"/>
                </a:cubicBezTo>
                <a:cubicBezTo>
                  <a:pt x="133350" y="103474"/>
                  <a:pt x="103474" y="133350"/>
                  <a:pt x="66675" y="133350"/>
                </a:cubicBezTo>
                <a:cubicBezTo>
                  <a:pt x="29876" y="133350"/>
                  <a:pt x="0" y="103474"/>
                  <a:pt x="0" y="66675"/>
                </a:cubicBezTo>
                <a:close/>
                <a:moveTo>
                  <a:pt x="75009" y="25003"/>
                </a:moveTo>
                <a:cubicBezTo>
                  <a:pt x="75009" y="20403"/>
                  <a:pt x="71275" y="16669"/>
                  <a:pt x="66675" y="16669"/>
                </a:cubicBezTo>
                <a:cubicBezTo>
                  <a:pt x="62075" y="16669"/>
                  <a:pt x="58341" y="20403"/>
                  <a:pt x="58341" y="25003"/>
                </a:cubicBezTo>
                <a:cubicBezTo>
                  <a:pt x="58341" y="29603"/>
                  <a:pt x="62075" y="33337"/>
                  <a:pt x="66675" y="33337"/>
                </a:cubicBezTo>
                <a:cubicBezTo>
                  <a:pt x="71275" y="33337"/>
                  <a:pt x="75009" y="29603"/>
                  <a:pt x="75009" y="25003"/>
                </a:cubicBezTo>
                <a:close/>
                <a:moveTo>
                  <a:pt x="66675" y="108347"/>
                </a:moveTo>
                <a:cubicBezTo>
                  <a:pt x="75869" y="108347"/>
                  <a:pt x="83344" y="100872"/>
                  <a:pt x="83344" y="91678"/>
                </a:cubicBezTo>
                <a:cubicBezTo>
                  <a:pt x="83344" y="87459"/>
                  <a:pt x="81781" y="83578"/>
                  <a:pt x="79177" y="80661"/>
                </a:cubicBezTo>
                <a:lnTo>
                  <a:pt x="97278" y="44485"/>
                </a:lnTo>
                <a:cubicBezTo>
                  <a:pt x="98814" y="41385"/>
                  <a:pt x="97564" y="37635"/>
                  <a:pt x="94491" y="36098"/>
                </a:cubicBezTo>
                <a:cubicBezTo>
                  <a:pt x="91418" y="34562"/>
                  <a:pt x="87641" y="35812"/>
                  <a:pt x="86105" y="38885"/>
                </a:cubicBezTo>
                <a:lnTo>
                  <a:pt x="68003" y="75061"/>
                </a:lnTo>
                <a:cubicBezTo>
                  <a:pt x="67561" y="75035"/>
                  <a:pt x="67118" y="75009"/>
                  <a:pt x="66675" y="75009"/>
                </a:cubicBezTo>
                <a:cubicBezTo>
                  <a:pt x="57481" y="75009"/>
                  <a:pt x="50006" y="82484"/>
                  <a:pt x="50006" y="91678"/>
                </a:cubicBezTo>
                <a:cubicBezTo>
                  <a:pt x="50006" y="100872"/>
                  <a:pt x="57481" y="108347"/>
                  <a:pt x="66675" y="108347"/>
                </a:cubicBezTo>
                <a:close/>
                <a:moveTo>
                  <a:pt x="45839" y="37505"/>
                </a:moveTo>
                <a:cubicBezTo>
                  <a:pt x="45839" y="32905"/>
                  <a:pt x="42105" y="29170"/>
                  <a:pt x="37505" y="29170"/>
                </a:cubicBezTo>
                <a:cubicBezTo>
                  <a:pt x="32905" y="29170"/>
                  <a:pt x="29170" y="32905"/>
                  <a:pt x="29170" y="37505"/>
                </a:cubicBezTo>
                <a:cubicBezTo>
                  <a:pt x="29170" y="42105"/>
                  <a:pt x="32905" y="45839"/>
                  <a:pt x="37505" y="45839"/>
                </a:cubicBezTo>
                <a:cubicBezTo>
                  <a:pt x="42105" y="45839"/>
                  <a:pt x="45839" y="42105"/>
                  <a:pt x="45839" y="37505"/>
                </a:cubicBezTo>
                <a:close/>
                <a:moveTo>
                  <a:pt x="25003" y="75009"/>
                </a:moveTo>
                <a:cubicBezTo>
                  <a:pt x="29603" y="75009"/>
                  <a:pt x="33337" y="71275"/>
                  <a:pt x="33337" y="66675"/>
                </a:cubicBezTo>
                <a:cubicBezTo>
                  <a:pt x="33337" y="62075"/>
                  <a:pt x="29603" y="58341"/>
                  <a:pt x="25003" y="58341"/>
                </a:cubicBezTo>
                <a:cubicBezTo>
                  <a:pt x="20403" y="58341"/>
                  <a:pt x="16669" y="62075"/>
                  <a:pt x="16669" y="66675"/>
                </a:cubicBezTo>
                <a:cubicBezTo>
                  <a:pt x="16669" y="71275"/>
                  <a:pt x="20403" y="75009"/>
                  <a:pt x="25003" y="75009"/>
                </a:cubicBezTo>
                <a:close/>
                <a:moveTo>
                  <a:pt x="116681" y="66675"/>
                </a:moveTo>
                <a:cubicBezTo>
                  <a:pt x="116681" y="62075"/>
                  <a:pt x="112947" y="58341"/>
                  <a:pt x="108347" y="58341"/>
                </a:cubicBezTo>
                <a:cubicBezTo>
                  <a:pt x="103747" y="58341"/>
                  <a:pt x="100013" y="62075"/>
                  <a:pt x="100013" y="66675"/>
                </a:cubicBezTo>
                <a:cubicBezTo>
                  <a:pt x="100013" y="71275"/>
                  <a:pt x="103747" y="75009"/>
                  <a:pt x="108347" y="75009"/>
                </a:cubicBezTo>
                <a:cubicBezTo>
                  <a:pt x="112947" y="75009"/>
                  <a:pt x="116681" y="71275"/>
                  <a:pt x="116681" y="66675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9" name="Text 57"/>
          <p:cNvSpPr/>
          <p:nvPr/>
        </p:nvSpPr>
        <p:spPr>
          <a:xfrm>
            <a:off x="7718107" y="5669045"/>
            <a:ext cx="837486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Performance: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488918" y="5669045"/>
            <a:ext cx="2106692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Sub-second responses for queries.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miro.medium.com/2c161438aa65a277ea0149c6ffe4399885be982e.png"/>
          <p:cNvPicPr>
            <a:picLocks noChangeAspect="1"/>
          </p:cNvPicPr>
          <p:nvPr/>
        </p:nvPicPr>
        <p:blipFill>
          <a:blip r:embed="rId3">
            <a:alphaModFix amt="30000"/>
          </a:blip>
          <a:srcRect t="21875" b="21875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172A">
                  <a:alpha val="95000"/>
                </a:srgbClr>
              </a:gs>
              <a:gs pos="50000">
                <a:srgbClr val="0F172A">
                  <a:alpha val="90000"/>
                </a:srgbClr>
              </a:gs>
              <a:gs pos="100000">
                <a:srgbClr val="0F172A">
                  <a:alpha val="8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384810" y="1017739"/>
            <a:ext cx="1626870" cy="426720"/>
          </a:xfrm>
          <a:custGeom>
            <a:avLst/>
            <a:gdLst/>
            <a:ahLst/>
            <a:cxnLst/>
            <a:rect l="l" t="t" r="r" b="b"/>
            <a:pathLst>
              <a:path w="1626870" h="426720">
                <a:moveTo>
                  <a:pt x="38102" y="0"/>
                </a:moveTo>
                <a:lnTo>
                  <a:pt x="1588768" y="0"/>
                </a:lnTo>
                <a:cubicBezTo>
                  <a:pt x="1609811" y="0"/>
                  <a:pt x="1626870" y="17059"/>
                  <a:pt x="1626870" y="38102"/>
                </a:cubicBezTo>
                <a:lnTo>
                  <a:pt x="1626870" y="388618"/>
                </a:lnTo>
                <a:cubicBezTo>
                  <a:pt x="1626870" y="409661"/>
                  <a:pt x="1609811" y="426720"/>
                  <a:pt x="1588768" y="426720"/>
                </a:cubicBezTo>
                <a:lnTo>
                  <a:pt x="38102" y="426720"/>
                </a:lnTo>
                <a:cubicBezTo>
                  <a:pt x="17059" y="426720"/>
                  <a:pt x="0" y="409661"/>
                  <a:pt x="0" y="388618"/>
                </a:cubicBezTo>
                <a:lnTo>
                  <a:pt x="0" y="38102"/>
                </a:lnTo>
                <a:cubicBezTo>
                  <a:pt x="0" y="17073"/>
                  <a:pt x="17073" y="0"/>
                  <a:pt x="38102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579120" y="1135856"/>
            <a:ext cx="1320522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kern="0" spc="135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CONCLUSION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381000" y="1676874"/>
            <a:ext cx="5829300" cy="274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54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Technical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54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Excellence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54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 Malware</a:t>
            </a:r>
            <a:endParaRPr lang="en-US" sz="1600" dirty="0"/>
          </a:p>
          <a:p>
            <a:pPr>
              <a:lnSpc>
                <a:spcPct val="80000"/>
              </a:lnSpc>
            </a:pPr>
            <a:r>
              <a:rPr lang="en-US" sz="54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Analysis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81000" y="4648674"/>
            <a:ext cx="1219200" cy="38100"/>
          </a:xfrm>
          <a:custGeom>
            <a:avLst/>
            <a:gdLst/>
            <a:ahLst/>
            <a:cxnLst/>
            <a:rect l="l" t="t" r="r" b="b"/>
            <a:pathLst>
              <a:path w="1219200" h="38100">
                <a:moveTo>
                  <a:pt x="0" y="0"/>
                </a:moveTo>
                <a:lnTo>
                  <a:pt x="1219200" y="0"/>
                </a:lnTo>
                <a:lnTo>
                  <a:pt x="12192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2DD4BF"/>
              </a:gs>
              <a:gs pos="100000">
                <a:srgbClr val="38BDF8"/>
              </a:gs>
            </a:gsLst>
            <a:lin ang="0" scaled="1"/>
          </a:gradFill>
          <a:ln/>
        </p:spPr>
      </p:sp>
      <p:sp>
        <p:nvSpPr>
          <p:cNvPr id="8" name="Text 5"/>
          <p:cNvSpPr/>
          <p:nvPr/>
        </p:nvSpPr>
        <p:spPr>
          <a:xfrm>
            <a:off x="381000" y="4915374"/>
            <a:ext cx="5581650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data flow demonstrates a robust, scalable architecture capable of handling complex analysis workflows while maintaining responsiveness and accuracy in threat detection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328410" y="647696"/>
            <a:ext cx="5474970" cy="1722120"/>
          </a:xfrm>
          <a:custGeom>
            <a:avLst/>
            <a:gdLst/>
            <a:ahLst/>
            <a:cxnLst/>
            <a:rect l="l" t="t" r="r" b="b"/>
            <a:pathLst>
              <a:path w="5474970" h="1722120">
                <a:moveTo>
                  <a:pt x="76204" y="0"/>
                </a:moveTo>
                <a:lnTo>
                  <a:pt x="5398766" y="0"/>
                </a:lnTo>
                <a:cubicBezTo>
                  <a:pt x="5440852" y="0"/>
                  <a:pt x="5474970" y="34118"/>
                  <a:pt x="5474970" y="76204"/>
                </a:cubicBezTo>
                <a:lnTo>
                  <a:pt x="5474970" y="1645916"/>
                </a:lnTo>
                <a:cubicBezTo>
                  <a:pt x="5474970" y="1688002"/>
                  <a:pt x="5440852" y="1722120"/>
                  <a:pt x="5398766" y="1722120"/>
                </a:cubicBezTo>
                <a:lnTo>
                  <a:pt x="76204" y="1722120"/>
                </a:lnTo>
                <a:cubicBezTo>
                  <a:pt x="34118" y="1722120"/>
                  <a:pt x="0" y="1688002"/>
                  <a:pt x="0" y="164591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1E293B">
              <a:alpha val="80000"/>
            </a:srgbClr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560820" y="880104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6713220" y="103250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2" name="Text 9"/>
          <p:cNvSpPr/>
          <p:nvPr/>
        </p:nvSpPr>
        <p:spPr>
          <a:xfrm>
            <a:off x="7246620" y="880104"/>
            <a:ext cx="217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Proven Results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246620" y="1184783"/>
            <a:ext cx="2133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Production-ready performance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6489382" y="1565904"/>
            <a:ext cx="1714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99.5%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527482" y="1946904"/>
            <a:ext cx="1638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Classification Accuracy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211503" y="1565904"/>
            <a:ext cx="1714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2.4s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249603" y="1946904"/>
            <a:ext cx="1638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Average Analysis Time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9933623" y="1565904"/>
            <a:ext cx="17145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1000+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9971723" y="1946904"/>
            <a:ext cx="1638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Daily Sample Capacity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328410" y="2606033"/>
            <a:ext cx="5474970" cy="2446020"/>
          </a:xfrm>
          <a:custGeom>
            <a:avLst/>
            <a:gdLst/>
            <a:ahLst/>
            <a:cxnLst/>
            <a:rect l="l" t="t" r="r" b="b"/>
            <a:pathLst>
              <a:path w="5474970" h="2446020">
                <a:moveTo>
                  <a:pt x="76194" y="0"/>
                </a:moveTo>
                <a:lnTo>
                  <a:pt x="5398776" y="0"/>
                </a:lnTo>
                <a:cubicBezTo>
                  <a:pt x="5440857" y="0"/>
                  <a:pt x="5474970" y="34113"/>
                  <a:pt x="5474970" y="76194"/>
                </a:cubicBezTo>
                <a:lnTo>
                  <a:pt x="5474970" y="2369826"/>
                </a:lnTo>
                <a:cubicBezTo>
                  <a:pt x="5474970" y="2411907"/>
                  <a:pt x="5440857" y="2446020"/>
                  <a:pt x="5398776" y="2446020"/>
                </a:cubicBezTo>
                <a:lnTo>
                  <a:pt x="76194" y="2446020"/>
                </a:lnTo>
                <a:cubicBezTo>
                  <a:pt x="34113" y="2446020"/>
                  <a:pt x="0" y="2411907"/>
                  <a:pt x="0" y="2369826"/>
                </a:cubicBezTo>
                <a:lnTo>
                  <a:pt x="0" y="76194"/>
                </a:lnTo>
                <a:cubicBezTo>
                  <a:pt x="0" y="34113"/>
                  <a:pt x="34113" y="0"/>
                  <a:pt x="76194" y="0"/>
                </a:cubicBezTo>
                <a:close/>
              </a:path>
            </a:pathLst>
          </a:custGeom>
          <a:solidFill>
            <a:srgbClr val="1E293B">
              <a:alpha val="80000"/>
            </a:srgbClr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6560820" y="283845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76202" y="0"/>
                </a:moveTo>
                <a:lnTo>
                  <a:pt x="457198" y="0"/>
                </a:lnTo>
                <a:cubicBezTo>
                  <a:pt x="499283" y="0"/>
                  <a:pt x="533400" y="34117"/>
                  <a:pt x="533400" y="76202"/>
                </a:cubicBezTo>
                <a:lnTo>
                  <a:pt x="533400" y="457198"/>
                </a:lnTo>
                <a:cubicBezTo>
                  <a:pt x="533400" y="499283"/>
                  <a:pt x="499283" y="533400"/>
                  <a:pt x="457198" y="533400"/>
                </a:cubicBezTo>
                <a:lnTo>
                  <a:pt x="76202" y="533400"/>
                </a:lnTo>
                <a:cubicBezTo>
                  <a:pt x="34117" y="533400"/>
                  <a:pt x="0" y="499283"/>
                  <a:pt x="0" y="4571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22" name="Shape 19"/>
          <p:cNvSpPr/>
          <p:nvPr/>
        </p:nvSpPr>
        <p:spPr>
          <a:xfrm>
            <a:off x="6713220" y="299085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7150" y="142875"/>
                </a:moveTo>
                <a:lnTo>
                  <a:pt x="10939" y="142875"/>
                </a:lnTo>
                <a:cubicBezTo>
                  <a:pt x="-179" y="142875"/>
                  <a:pt x="-7010" y="130775"/>
                  <a:pt x="-1295" y="121221"/>
                </a:cubicBezTo>
                <a:lnTo>
                  <a:pt x="22324" y="81841"/>
                </a:lnTo>
                <a:cubicBezTo>
                  <a:pt x="26209" y="75367"/>
                  <a:pt x="33174" y="71438"/>
                  <a:pt x="40719" y="71438"/>
                </a:cubicBezTo>
                <a:lnTo>
                  <a:pt x="83135" y="71438"/>
                </a:lnTo>
                <a:cubicBezTo>
                  <a:pt x="117113" y="13886"/>
                  <a:pt x="167789" y="10984"/>
                  <a:pt x="201677" y="15939"/>
                </a:cubicBezTo>
                <a:cubicBezTo>
                  <a:pt x="207392" y="16788"/>
                  <a:pt x="211857" y="21253"/>
                  <a:pt x="212661" y="26923"/>
                </a:cubicBezTo>
                <a:cubicBezTo>
                  <a:pt x="217616" y="60811"/>
                  <a:pt x="214714" y="111487"/>
                  <a:pt x="157163" y="145465"/>
                </a:cubicBezTo>
                <a:lnTo>
                  <a:pt x="157163" y="187881"/>
                </a:lnTo>
                <a:cubicBezTo>
                  <a:pt x="157163" y="195426"/>
                  <a:pt x="153233" y="202391"/>
                  <a:pt x="146759" y="206276"/>
                </a:cubicBezTo>
                <a:lnTo>
                  <a:pt x="107379" y="229895"/>
                </a:lnTo>
                <a:cubicBezTo>
                  <a:pt x="97869" y="235610"/>
                  <a:pt x="85725" y="228734"/>
                  <a:pt x="85725" y="217661"/>
                </a:cubicBezTo>
                <a:lnTo>
                  <a:pt x="85725" y="171450"/>
                </a:lnTo>
                <a:cubicBezTo>
                  <a:pt x="85725" y="155689"/>
                  <a:pt x="72911" y="142875"/>
                  <a:pt x="57150" y="142875"/>
                </a:cubicBezTo>
                <a:lnTo>
                  <a:pt x="57105" y="142875"/>
                </a:lnTo>
                <a:close/>
                <a:moveTo>
                  <a:pt x="178594" y="71438"/>
                </a:moveTo>
                <a:cubicBezTo>
                  <a:pt x="178594" y="59609"/>
                  <a:pt x="168991" y="50006"/>
                  <a:pt x="157163" y="50006"/>
                </a:cubicBezTo>
                <a:cubicBezTo>
                  <a:pt x="145334" y="50006"/>
                  <a:pt x="135731" y="59609"/>
                  <a:pt x="135731" y="71438"/>
                </a:cubicBezTo>
                <a:cubicBezTo>
                  <a:pt x="135731" y="83266"/>
                  <a:pt x="145334" y="92869"/>
                  <a:pt x="157163" y="92869"/>
                </a:cubicBezTo>
                <a:cubicBezTo>
                  <a:pt x="168991" y="92869"/>
                  <a:pt x="178594" y="83266"/>
                  <a:pt x="178594" y="71438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3" name="Text 20"/>
          <p:cNvSpPr/>
          <p:nvPr/>
        </p:nvSpPr>
        <p:spPr>
          <a:xfrm>
            <a:off x="7246620" y="2838450"/>
            <a:ext cx="160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Future Ready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7246620" y="3143129"/>
            <a:ext cx="1562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Designed for evolution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6575107" y="36766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6" name="Text 23"/>
          <p:cNvSpPr/>
          <p:nvPr/>
        </p:nvSpPr>
        <p:spPr>
          <a:xfrm>
            <a:off x="6860381" y="3524250"/>
            <a:ext cx="4791075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Modular architecture enables rapid integration of new analysis techniques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6575107" y="42100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8" name="Text 25"/>
          <p:cNvSpPr/>
          <p:nvPr/>
        </p:nvSpPr>
        <p:spPr>
          <a:xfrm>
            <a:off x="6854071" y="4057650"/>
            <a:ext cx="4800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Scalable design supports 10x throughput increase through worker expansion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6579870" y="46291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49602" y="82927"/>
                </a:moveTo>
                <a:cubicBezTo>
                  <a:pt x="153323" y="79206"/>
                  <a:pt x="153323" y="73164"/>
                  <a:pt x="149602" y="69443"/>
                </a:cubicBezTo>
                <a:lnTo>
                  <a:pt x="101977" y="21818"/>
                </a:lnTo>
                <a:cubicBezTo>
                  <a:pt x="98256" y="18098"/>
                  <a:pt x="92214" y="18098"/>
                  <a:pt x="88493" y="21818"/>
                </a:cubicBezTo>
                <a:cubicBezTo>
                  <a:pt x="84773" y="25539"/>
                  <a:pt x="84773" y="31581"/>
                  <a:pt x="88493" y="35302"/>
                </a:cubicBezTo>
                <a:lnTo>
                  <a:pt x="119866" y="66675"/>
                </a:lnTo>
                <a:lnTo>
                  <a:pt x="9525" y="66675"/>
                </a:lnTo>
                <a:cubicBezTo>
                  <a:pt x="4256" y="66675"/>
                  <a:pt x="0" y="70931"/>
                  <a:pt x="0" y="76200"/>
                </a:cubicBezTo>
                <a:cubicBezTo>
                  <a:pt x="0" y="81469"/>
                  <a:pt x="4256" y="85725"/>
                  <a:pt x="9525" y="85725"/>
                </a:cubicBezTo>
                <a:lnTo>
                  <a:pt x="119866" y="85725"/>
                </a:lnTo>
                <a:lnTo>
                  <a:pt x="88493" y="117098"/>
                </a:lnTo>
                <a:cubicBezTo>
                  <a:pt x="84772" y="120819"/>
                  <a:pt x="84772" y="126861"/>
                  <a:pt x="88493" y="130582"/>
                </a:cubicBezTo>
                <a:cubicBezTo>
                  <a:pt x="92214" y="134303"/>
                  <a:pt x="98256" y="134303"/>
                  <a:pt x="101977" y="130582"/>
                </a:cubicBezTo>
                <a:lnTo>
                  <a:pt x="149602" y="82957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30" name="Text 27"/>
          <p:cNvSpPr/>
          <p:nvPr/>
        </p:nvSpPr>
        <p:spPr>
          <a:xfrm>
            <a:off x="6865620" y="4591050"/>
            <a:ext cx="4105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 framework allows seamless model updates and retraining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6328410" y="5288278"/>
            <a:ext cx="5474970" cy="922020"/>
          </a:xfrm>
          <a:custGeom>
            <a:avLst/>
            <a:gdLst/>
            <a:ahLst/>
            <a:cxnLst/>
            <a:rect l="l" t="t" r="r" b="b"/>
            <a:pathLst>
              <a:path w="5474970" h="922020">
                <a:moveTo>
                  <a:pt x="76196" y="0"/>
                </a:moveTo>
                <a:lnTo>
                  <a:pt x="5398774" y="0"/>
                </a:lnTo>
                <a:cubicBezTo>
                  <a:pt x="5440856" y="0"/>
                  <a:pt x="5474970" y="34114"/>
                  <a:pt x="5474970" y="76196"/>
                </a:cubicBezTo>
                <a:lnTo>
                  <a:pt x="5474970" y="845824"/>
                </a:lnTo>
                <a:cubicBezTo>
                  <a:pt x="5474970" y="887906"/>
                  <a:pt x="5440856" y="922020"/>
                  <a:pt x="5398774" y="922020"/>
                </a:cubicBezTo>
                <a:lnTo>
                  <a:pt x="76196" y="922020"/>
                </a:lnTo>
                <a:cubicBezTo>
                  <a:pt x="34114" y="922020"/>
                  <a:pt x="0" y="887906"/>
                  <a:pt x="0" y="8458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20000"/>
                </a:srgbClr>
              </a:gs>
              <a:gs pos="50000">
                <a:srgbClr val="2DD4BF">
                  <a:alpha val="20000"/>
                </a:srgbClr>
              </a:gs>
              <a:gs pos="100000">
                <a:srgbClr val="38BDF8">
                  <a:alpha val="20000"/>
                </a:srgbClr>
              </a:gs>
            </a:gsLst>
            <a:lin ang="0" scaled="1"/>
          </a:gradFill>
          <a:ln w="10160">
            <a:solidFill>
              <a:srgbClr val="38BDF8">
                <a:alpha val="40000"/>
              </a:srgbClr>
            </a:solidFill>
            <a:prstDash val="solid"/>
          </a:ln>
        </p:spPr>
      </p:sp>
      <p:sp>
        <p:nvSpPr>
          <p:cNvPr id="32" name="Text 29"/>
          <p:cNvSpPr/>
          <p:nvPr/>
        </p:nvSpPr>
        <p:spPr>
          <a:xfrm>
            <a:off x="6522720" y="5482586"/>
            <a:ext cx="29813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Ready for Deployment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6522720" y="5787386"/>
            <a:ext cx="2962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Enterprise-grade malware analysis platform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11087101" y="5490206"/>
            <a:ext cx="520065" cy="520065"/>
          </a:xfrm>
          <a:custGeom>
            <a:avLst/>
            <a:gdLst/>
            <a:ahLst/>
            <a:cxnLst/>
            <a:rect l="l" t="t" r="r" b="b"/>
            <a:pathLst>
              <a:path w="520065" h="520065">
                <a:moveTo>
                  <a:pt x="260033" y="0"/>
                </a:moveTo>
                <a:lnTo>
                  <a:pt x="260033" y="0"/>
                </a:lnTo>
                <a:cubicBezTo>
                  <a:pt x="403644" y="0"/>
                  <a:pt x="520065" y="116421"/>
                  <a:pt x="520065" y="260032"/>
                </a:cubicBezTo>
                <a:lnTo>
                  <a:pt x="520065" y="260033"/>
                </a:lnTo>
                <a:cubicBezTo>
                  <a:pt x="520065" y="403644"/>
                  <a:pt x="403644" y="520065"/>
                  <a:pt x="260033" y="520065"/>
                </a:cubicBezTo>
                <a:lnTo>
                  <a:pt x="260033" y="520065"/>
                </a:lnTo>
                <a:cubicBezTo>
                  <a:pt x="116421" y="520065"/>
                  <a:pt x="0" y="403644"/>
                  <a:pt x="0" y="260033"/>
                </a:cubicBezTo>
                <a:lnTo>
                  <a:pt x="0" y="260033"/>
                </a:lnTo>
                <a:cubicBezTo>
                  <a:pt x="0" y="116421"/>
                  <a:pt x="116421" y="0"/>
                  <a:pt x="260032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 w="20320">
            <a:solidFill>
              <a:srgbClr val="2DD4BF"/>
            </a:solidFill>
            <a:prstDash val="solid"/>
          </a:ln>
        </p:spPr>
      </p:sp>
      <p:sp>
        <p:nvSpPr>
          <p:cNvPr id="35" name="Shape 32"/>
          <p:cNvSpPr/>
          <p:nvPr/>
        </p:nvSpPr>
        <p:spPr>
          <a:xfrm>
            <a:off x="11246168" y="5634986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4288" y="0"/>
                </a:moveTo>
                <a:cubicBezTo>
                  <a:pt x="22190" y="0"/>
                  <a:pt x="28575" y="6385"/>
                  <a:pt x="28575" y="14288"/>
                </a:cubicBezTo>
                <a:lnTo>
                  <a:pt x="28575" y="21431"/>
                </a:lnTo>
                <a:lnTo>
                  <a:pt x="59382" y="13752"/>
                </a:lnTo>
                <a:cubicBezTo>
                  <a:pt x="76393" y="9510"/>
                  <a:pt x="94342" y="11475"/>
                  <a:pt x="110058" y="19333"/>
                </a:cubicBezTo>
                <a:cubicBezTo>
                  <a:pt x="130731" y="29691"/>
                  <a:pt x="155064" y="29691"/>
                  <a:pt x="175736" y="19333"/>
                </a:cubicBezTo>
                <a:lnTo>
                  <a:pt x="180023" y="17190"/>
                </a:lnTo>
                <a:cubicBezTo>
                  <a:pt x="189220" y="12546"/>
                  <a:pt x="200025" y="19243"/>
                  <a:pt x="200025" y="29513"/>
                </a:cubicBezTo>
                <a:lnTo>
                  <a:pt x="200025" y="154394"/>
                </a:lnTo>
                <a:cubicBezTo>
                  <a:pt x="200025" y="160333"/>
                  <a:pt x="196319" y="165690"/>
                  <a:pt x="190738" y="167789"/>
                </a:cubicBezTo>
                <a:lnTo>
                  <a:pt x="175245" y="173593"/>
                </a:lnTo>
                <a:cubicBezTo>
                  <a:pt x="154618" y="181317"/>
                  <a:pt x="131668" y="180112"/>
                  <a:pt x="111978" y="170289"/>
                </a:cubicBezTo>
                <a:cubicBezTo>
                  <a:pt x="95057" y="161806"/>
                  <a:pt x="75634" y="159707"/>
                  <a:pt x="57284" y="164306"/>
                </a:cubicBezTo>
                <a:lnTo>
                  <a:pt x="28575" y="171450"/>
                </a:lnTo>
                <a:lnTo>
                  <a:pt x="28575" y="214313"/>
                </a:lnTo>
                <a:cubicBezTo>
                  <a:pt x="28575" y="222215"/>
                  <a:pt x="22190" y="228600"/>
                  <a:pt x="14288" y="228600"/>
                </a:cubicBezTo>
                <a:cubicBezTo>
                  <a:pt x="6385" y="228600"/>
                  <a:pt x="0" y="222215"/>
                  <a:pt x="0" y="214313"/>
                </a:cubicBezTo>
                <a:lnTo>
                  <a:pt x="0" y="14288"/>
                </a:lnTo>
                <a:cubicBezTo>
                  <a:pt x="0" y="6385"/>
                  <a:pt x="6385" y="0"/>
                  <a:pt x="14288" y="0"/>
                </a:cubicBezTo>
                <a:close/>
                <a:moveTo>
                  <a:pt x="28575" y="83537"/>
                </a:moveTo>
                <a:lnTo>
                  <a:pt x="57150" y="77331"/>
                </a:lnTo>
                <a:lnTo>
                  <a:pt x="57150" y="106576"/>
                </a:lnTo>
                <a:lnTo>
                  <a:pt x="28575" y="112782"/>
                </a:lnTo>
                <a:lnTo>
                  <a:pt x="28575" y="142027"/>
                </a:lnTo>
                <a:lnTo>
                  <a:pt x="50363" y="136580"/>
                </a:lnTo>
                <a:cubicBezTo>
                  <a:pt x="52641" y="135999"/>
                  <a:pt x="54873" y="135508"/>
                  <a:pt x="57150" y="135106"/>
                </a:cubicBezTo>
                <a:lnTo>
                  <a:pt x="57150" y="106576"/>
                </a:lnTo>
                <a:lnTo>
                  <a:pt x="74518" y="102825"/>
                </a:lnTo>
                <a:cubicBezTo>
                  <a:pt x="78224" y="102022"/>
                  <a:pt x="81975" y="101709"/>
                  <a:pt x="85725" y="101888"/>
                </a:cubicBezTo>
                <a:lnTo>
                  <a:pt x="85725" y="73313"/>
                </a:lnTo>
                <a:cubicBezTo>
                  <a:pt x="91797" y="73491"/>
                  <a:pt x="97869" y="74474"/>
                  <a:pt x="103763" y="76170"/>
                </a:cubicBezTo>
                <a:lnTo>
                  <a:pt x="114300" y="79251"/>
                </a:lnTo>
                <a:lnTo>
                  <a:pt x="114300" y="109031"/>
                </a:lnTo>
                <a:lnTo>
                  <a:pt x="95682" y="103540"/>
                </a:lnTo>
                <a:cubicBezTo>
                  <a:pt x="92422" y="102602"/>
                  <a:pt x="89074" y="102022"/>
                  <a:pt x="85725" y="101843"/>
                </a:cubicBezTo>
                <a:lnTo>
                  <a:pt x="85725" y="133722"/>
                </a:lnTo>
                <a:cubicBezTo>
                  <a:pt x="95458" y="134570"/>
                  <a:pt x="105058" y="136714"/>
                  <a:pt x="114300" y="140151"/>
                </a:cubicBezTo>
                <a:lnTo>
                  <a:pt x="114300" y="108987"/>
                </a:lnTo>
                <a:lnTo>
                  <a:pt x="124435" y="111978"/>
                </a:lnTo>
                <a:cubicBezTo>
                  <a:pt x="130463" y="113764"/>
                  <a:pt x="136624" y="114836"/>
                  <a:pt x="142875" y="115282"/>
                </a:cubicBezTo>
                <a:lnTo>
                  <a:pt x="142875" y="86618"/>
                </a:lnTo>
                <a:cubicBezTo>
                  <a:pt x="139392" y="86261"/>
                  <a:pt x="135910" y="85591"/>
                  <a:pt x="132517" y="84609"/>
                </a:cubicBezTo>
                <a:lnTo>
                  <a:pt x="114300" y="79251"/>
                </a:lnTo>
                <a:lnTo>
                  <a:pt x="114300" y="51569"/>
                </a:lnTo>
                <a:cubicBezTo>
                  <a:pt x="108496" y="49872"/>
                  <a:pt x="102781" y="47640"/>
                  <a:pt x="97244" y="44872"/>
                </a:cubicBezTo>
                <a:cubicBezTo>
                  <a:pt x="93583" y="43041"/>
                  <a:pt x="89699" y="41746"/>
                  <a:pt x="85725" y="40943"/>
                </a:cubicBezTo>
                <a:lnTo>
                  <a:pt x="85725" y="73268"/>
                </a:lnTo>
                <a:cubicBezTo>
                  <a:pt x="79921" y="73089"/>
                  <a:pt x="74116" y="73625"/>
                  <a:pt x="68446" y="74875"/>
                </a:cubicBezTo>
                <a:lnTo>
                  <a:pt x="57150" y="77331"/>
                </a:lnTo>
                <a:lnTo>
                  <a:pt x="57150" y="43755"/>
                </a:lnTo>
                <a:lnTo>
                  <a:pt x="28575" y="50899"/>
                </a:lnTo>
                <a:lnTo>
                  <a:pt x="28575" y="83537"/>
                </a:lnTo>
                <a:close/>
                <a:moveTo>
                  <a:pt x="142875" y="149885"/>
                </a:moveTo>
                <a:cubicBezTo>
                  <a:pt x="150376" y="150555"/>
                  <a:pt x="158011" y="149572"/>
                  <a:pt x="165199" y="146849"/>
                </a:cubicBezTo>
                <a:lnTo>
                  <a:pt x="171450" y="144527"/>
                </a:lnTo>
                <a:lnTo>
                  <a:pt x="171450" y="112514"/>
                </a:lnTo>
                <a:lnTo>
                  <a:pt x="167923" y="113318"/>
                </a:lnTo>
                <a:cubicBezTo>
                  <a:pt x="159707" y="115238"/>
                  <a:pt x="151269" y="115863"/>
                  <a:pt x="142875" y="115327"/>
                </a:cubicBezTo>
                <a:lnTo>
                  <a:pt x="142875" y="149885"/>
                </a:lnTo>
                <a:close/>
                <a:moveTo>
                  <a:pt x="171450" y="83180"/>
                </a:moveTo>
                <a:lnTo>
                  <a:pt x="171450" y="51569"/>
                </a:lnTo>
                <a:cubicBezTo>
                  <a:pt x="162118" y="54292"/>
                  <a:pt x="152519" y="55632"/>
                  <a:pt x="142875" y="55632"/>
                </a:cubicBezTo>
                <a:lnTo>
                  <a:pt x="142875" y="86618"/>
                </a:lnTo>
                <a:cubicBezTo>
                  <a:pt x="149081" y="87243"/>
                  <a:pt x="155377" y="86841"/>
                  <a:pt x="161493" y="85457"/>
                </a:cubicBezTo>
                <a:lnTo>
                  <a:pt x="171450" y="83135"/>
                </a:lnTo>
                <a:close/>
              </a:path>
            </a:pathLst>
          </a:custGeom>
          <a:solidFill>
            <a:srgbClr val="2DD4BF"/>
          </a:solidFill>
          <a:ln/>
        </p:spPr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DOCUMENTATION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Table of Contents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2954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" name="Shape 3"/>
          <p:cNvSpPr/>
          <p:nvPr/>
        </p:nvSpPr>
        <p:spPr>
          <a:xfrm>
            <a:off x="384810" y="1642110"/>
            <a:ext cx="5589270" cy="2045970"/>
          </a:xfrm>
          <a:custGeom>
            <a:avLst/>
            <a:gdLst/>
            <a:ahLst/>
            <a:cxnLst/>
            <a:rect l="l" t="t" r="r" b="b"/>
            <a:pathLst>
              <a:path w="5589270" h="2045970">
                <a:moveTo>
                  <a:pt x="76192" y="0"/>
                </a:moveTo>
                <a:lnTo>
                  <a:pt x="5513078" y="0"/>
                </a:lnTo>
                <a:cubicBezTo>
                  <a:pt x="5555158" y="0"/>
                  <a:pt x="5589270" y="34112"/>
                  <a:pt x="5589270" y="76192"/>
                </a:cubicBezTo>
                <a:lnTo>
                  <a:pt x="5589270" y="1969778"/>
                </a:lnTo>
                <a:cubicBezTo>
                  <a:pt x="5589270" y="2011830"/>
                  <a:pt x="5555130" y="2045970"/>
                  <a:pt x="5513078" y="2045970"/>
                </a:cubicBezTo>
                <a:lnTo>
                  <a:pt x="76192" y="2045970"/>
                </a:lnTo>
                <a:cubicBezTo>
                  <a:pt x="34112" y="2045970"/>
                  <a:pt x="0" y="2011858"/>
                  <a:pt x="0" y="1969778"/>
                </a:cubicBezTo>
                <a:lnTo>
                  <a:pt x="0" y="76192"/>
                </a:lnTo>
                <a:cubicBezTo>
                  <a:pt x="0" y="34140"/>
                  <a:pt x="34140" y="0"/>
                  <a:pt x="76192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617220" y="187452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2DD4BF"/>
              </a:gs>
            </a:gsLst>
            <a:lin ang="2700000" scaled="1"/>
          </a:gradFill>
          <a:ln/>
        </p:spPr>
      </p:sp>
      <p:sp>
        <p:nvSpPr>
          <p:cNvPr id="7" name="Text 5"/>
          <p:cNvSpPr/>
          <p:nvPr/>
        </p:nvSpPr>
        <p:spPr>
          <a:xfrm>
            <a:off x="545783" y="187452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0F172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379220" y="1874520"/>
            <a:ext cx="4476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Input Processing &amp; Validation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379220" y="2293501"/>
            <a:ext cx="44386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Four distinct pathways for file ingestion: manual selection, drag-and-drop, command-line automation, and batch processing capabilities.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1379220" y="3188851"/>
            <a:ext cx="819150" cy="266700"/>
          </a:xfrm>
          <a:custGeom>
            <a:avLst/>
            <a:gdLst/>
            <a:ahLst/>
            <a:cxnLst/>
            <a:rect l="l" t="t" r="r" b="b"/>
            <a:pathLst>
              <a:path w="819150" h="266700">
                <a:moveTo>
                  <a:pt x="133350" y="0"/>
                </a:moveTo>
                <a:lnTo>
                  <a:pt x="685800" y="0"/>
                </a:lnTo>
                <a:cubicBezTo>
                  <a:pt x="759398" y="0"/>
                  <a:pt x="819150" y="59752"/>
                  <a:pt x="819150" y="133350"/>
                </a:cubicBezTo>
                <a:lnTo>
                  <a:pt x="819150" y="133350"/>
                </a:lnTo>
                <a:cubicBezTo>
                  <a:pt x="819150" y="206948"/>
                  <a:pt x="759398" y="266700"/>
                  <a:pt x="6858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379220" y="3188851"/>
            <a:ext cx="8858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 Dialog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2276237" y="3188851"/>
            <a:ext cx="952500" cy="266700"/>
          </a:xfrm>
          <a:custGeom>
            <a:avLst/>
            <a:gdLst/>
            <a:ahLst/>
            <a:cxnLst/>
            <a:rect l="l" t="t" r="r" b="b"/>
            <a:pathLst>
              <a:path w="952500" h="266700">
                <a:moveTo>
                  <a:pt x="133350" y="0"/>
                </a:moveTo>
                <a:lnTo>
                  <a:pt x="819150" y="0"/>
                </a:lnTo>
                <a:cubicBezTo>
                  <a:pt x="892748" y="0"/>
                  <a:pt x="952500" y="59752"/>
                  <a:pt x="952500" y="133350"/>
                </a:cubicBezTo>
                <a:lnTo>
                  <a:pt x="952500" y="133350"/>
                </a:lnTo>
                <a:cubicBezTo>
                  <a:pt x="952500" y="206948"/>
                  <a:pt x="892748" y="266700"/>
                  <a:pt x="8191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2276237" y="3188851"/>
            <a:ext cx="10191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Drag &amp; Drop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308509" y="3188851"/>
            <a:ext cx="419100" cy="266700"/>
          </a:xfrm>
          <a:custGeom>
            <a:avLst/>
            <a:gdLst/>
            <a:ahLst/>
            <a:cxnLst/>
            <a:rect l="l" t="t" r="r" b="b"/>
            <a:pathLst>
              <a:path w="419100" h="266700">
                <a:moveTo>
                  <a:pt x="133350" y="0"/>
                </a:moveTo>
                <a:lnTo>
                  <a:pt x="285750" y="0"/>
                </a:lnTo>
                <a:cubicBezTo>
                  <a:pt x="359348" y="0"/>
                  <a:pt x="419100" y="59752"/>
                  <a:pt x="419100" y="133350"/>
                </a:cubicBezTo>
                <a:lnTo>
                  <a:pt x="419100" y="133350"/>
                </a:lnTo>
                <a:cubicBezTo>
                  <a:pt x="419100" y="206948"/>
                  <a:pt x="359348" y="266700"/>
                  <a:pt x="2857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3308509" y="3188851"/>
            <a:ext cx="4857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800237" y="3188851"/>
            <a:ext cx="552450" cy="266700"/>
          </a:xfrm>
          <a:custGeom>
            <a:avLst/>
            <a:gdLst/>
            <a:ahLst/>
            <a:cxnLst/>
            <a:rect l="l" t="t" r="r" b="b"/>
            <a:pathLst>
              <a:path w="552450" h="266700">
                <a:moveTo>
                  <a:pt x="133350" y="0"/>
                </a:moveTo>
                <a:lnTo>
                  <a:pt x="419100" y="0"/>
                </a:lnTo>
                <a:cubicBezTo>
                  <a:pt x="492698" y="0"/>
                  <a:pt x="552450" y="59752"/>
                  <a:pt x="552450" y="133350"/>
                </a:cubicBezTo>
                <a:lnTo>
                  <a:pt x="552450" y="133350"/>
                </a:lnTo>
                <a:cubicBezTo>
                  <a:pt x="552450" y="206948"/>
                  <a:pt x="492698" y="266700"/>
                  <a:pt x="4191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3800237" y="3188851"/>
            <a:ext cx="6191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Batch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214110" y="1642110"/>
            <a:ext cx="5589270" cy="2045970"/>
          </a:xfrm>
          <a:custGeom>
            <a:avLst/>
            <a:gdLst/>
            <a:ahLst/>
            <a:cxnLst/>
            <a:rect l="l" t="t" r="r" b="b"/>
            <a:pathLst>
              <a:path w="5589270" h="2045970">
                <a:moveTo>
                  <a:pt x="76192" y="0"/>
                </a:moveTo>
                <a:lnTo>
                  <a:pt x="5513078" y="0"/>
                </a:lnTo>
                <a:cubicBezTo>
                  <a:pt x="5555158" y="0"/>
                  <a:pt x="5589270" y="34112"/>
                  <a:pt x="5589270" y="76192"/>
                </a:cubicBezTo>
                <a:lnTo>
                  <a:pt x="5589270" y="1969778"/>
                </a:lnTo>
                <a:cubicBezTo>
                  <a:pt x="5589270" y="2011830"/>
                  <a:pt x="5555130" y="2045970"/>
                  <a:pt x="5513078" y="2045970"/>
                </a:cubicBezTo>
                <a:lnTo>
                  <a:pt x="76192" y="2045970"/>
                </a:lnTo>
                <a:cubicBezTo>
                  <a:pt x="34112" y="2045970"/>
                  <a:pt x="0" y="2011858"/>
                  <a:pt x="0" y="1969778"/>
                </a:cubicBezTo>
                <a:lnTo>
                  <a:pt x="0" y="76192"/>
                </a:lnTo>
                <a:cubicBezTo>
                  <a:pt x="0" y="34140"/>
                  <a:pt x="34140" y="0"/>
                  <a:pt x="76192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6446520" y="187452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gradFill flip="none" rotWithShape="1">
            <a:gsLst>
              <a:gs pos="0">
                <a:srgbClr val="2DD4BF"/>
              </a:gs>
              <a:gs pos="100000">
                <a:srgbClr val="38BDF8"/>
              </a:gs>
            </a:gsLst>
            <a:lin ang="2700000" scaled="1"/>
          </a:gradFill>
          <a:ln/>
        </p:spPr>
      </p:sp>
      <p:sp>
        <p:nvSpPr>
          <p:cNvPr id="20" name="Text 18"/>
          <p:cNvSpPr/>
          <p:nvPr/>
        </p:nvSpPr>
        <p:spPr>
          <a:xfrm>
            <a:off x="6375082" y="1874520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0F172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208520" y="1874520"/>
            <a:ext cx="4476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Main Window Controller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208520" y="2293501"/>
            <a:ext cx="44386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Central orchestration hub managing file validation, memory loading, thread creation, and real-time progress signaling to the user interface.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208520" y="3188851"/>
            <a:ext cx="809625" cy="266700"/>
          </a:xfrm>
          <a:custGeom>
            <a:avLst/>
            <a:gdLst/>
            <a:ahLst/>
            <a:cxnLst/>
            <a:rect l="l" t="t" r="r" b="b"/>
            <a:pathLst>
              <a:path w="809625" h="266700">
                <a:moveTo>
                  <a:pt x="133350" y="0"/>
                </a:moveTo>
                <a:lnTo>
                  <a:pt x="676275" y="0"/>
                </a:lnTo>
                <a:cubicBezTo>
                  <a:pt x="749873" y="0"/>
                  <a:pt x="809625" y="59752"/>
                  <a:pt x="809625" y="133350"/>
                </a:cubicBezTo>
                <a:lnTo>
                  <a:pt x="809625" y="133350"/>
                </a:lnTo>
                <a:cubicBezTo>
                  <a:pt x="809625" y="206948"/>
                  <a:pt x="749873" y="266700"/>
                  <a:pt x="6762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7208520" y="3188851"/>
            <a:ext cx="8763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Validation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089940" y="3188851"/>
            <a:ext cx="1085850" cy="266700"/>
          </a:xfrm>
          <a:custGeom>
            <a:avLst/>
            <a:gdLst/>
            <a:ahLst/>
            <a:cxnLst/>
            <a:rect l="l" t="t" r="r" b="b"/>
            <a:pathLst>
              <a:path w="1085850" h="266700">
                <a:moveTo>
                  <a:pt x="133350" y="0"/>
                </a:moveTo>
                <a:lnTo>
                  <a:pt x="952500" y="0"/>
                </a:lnTo>
                <a:cubicBezTo>
                  <a:pt x="1026098" y="0"/>
                  <a:pt x="1085850" y="59752"/>
                  <a:pt x="1085850" y="133350"/>
                </a:cubicBezTo>
                <a:lnTo>
                  <a:pt x="1085850" y="133350"/>
                </a:lnTo>
                <a:cubicBezTo>
                  <a:pt x="1085850" y="206948"/>
                  <a:pt x="1026098" y="266700"/>
                  <a:pt x="9525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8089940" y="3188851"/>
            <a:ext cx="11525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Memory Mgmt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9251395" y="3188851"/>
            <a:ext cx="800100" cy="266700"/>
          </a:xfrm>
          <a:custGeom>
            <a:avLst/>
            <a:gdLst/>
            <a:ahLst/>
            <a:cxnLst/>
            <a:rect l="l" t="t" r="r" b="b"/>
            <a:pathLst>
              <a:path w="800100" h="266700">
                <a:moveTo>
                  <a:pt x="133350" y="0"/>
                </a:moveTo>
                <a:lnTo>
                  <a:pt x="666750" y="0"/>
                </a:lnTo>
                <a:cubicBezTo>
                  <a:pt x="740348" y="0"/>
                  <a:pt x="800100" y="59752"/>
                  <a:pt x="800100" y="133350"/>
                </a:cubicBezTo>
                <a:lnTo>
                  <a:pt x="800100" y="133350"/>
                </a:lnTo>
                <a:cubicBezTo>
                  <a:pt x="800100" y="206948"/>
                  <a:pt x="740348" y="266700"/>
                  <a:pt x="6667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9251395" y="3188851"/>
            <a:ext cx="8667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Threading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10130194" y="3188851"/>
            <a:ext cx="628650" cy="266700"/>
          </a:xfrm>
          <a:custGeom>
            <a:avLst/>
            <a:gdLst/>
            <a:ahLst/>
            <a:cxnLst/>
            <a:rect l="l" t="t" r="r" b="b"/>
            <a:pathLst>
              <a:path w="628650" h="266700">
                <a:moveTo>
                  <a:pt x="133350" y="0"/>
                </a:moveTo>
                <a:lnTo>
                  <a:pt x="495300" y="0"/>
                </a:lnTo>
                <a:cubicBezTo>
                  <a:pt x="568898" y="0"/>
                  <a:pt x="628650" y="59752"/>
                  <a:pt x="628650" y="133350"/>
                </a:cubicBezTo>
                <a:lnTo>
                  <a:pt x="628650" y="133350"/>
                </a:lnTo>
                <a:cubicBezTo>
                  <a:pt x="628650" y="206948"/>
                  <a:pt x="568898" y="266700"/>
                  <a:pt x="4953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130194" y="3188851"/>
            <a:ext cx="6953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Signals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384810" y="3924181"/>
            <a:ext cx="5589270" cy="2045970"/>
          </a:xfrm>
          <a:custGeom>
            <a:avLst/>
            <a:gdLst/>
            <a:ahLst/>
            <a:cxnLst/>
            <a:rect l="l" t="t" r="r" b="b"/>
            <a:pathLst>
              <a:path w="5589270" h="2045970">
                <a:moveTo>
                  <a:pt x="76192" y="0"/>
                </a:moveTo>
                <a:lnTo>
                  <a:pt x="5513078" y="0"/>
                </a:lnTo>
                <a:cubicBezTo>
                  <a:pt x="5555158" y="0"/>
                  <a:pt x="5589270" y="34112"/>
                  <a:pt x="5589270" y="76192"/>
                </a:cubicBezTo>
                <a:lnTo>
                  <a:pt x="5589270" y="1969778"/>
                </a:lnTo>
                <a:cubicBezTo>
                  <a:pt x="5589270" y="2011830"/>
                  <a:pt x="5555130" y="2045970"/>
                  <a:pt x="5513078" y="2045970"/>
                </a:cubicBezTo>
                <a:lnTo>
                  <a:pt x="76192" y="2045970"/>
                </a:lnTo>
                <a:cubicBezTo>
                  <a:pt x="34112" y="2045970"/>
                  <a:pt x="0" y="2011858"/>
                  <a:pt x="0" y="1969778"/>
                </a:cubicBezTo>
                <a:lnTo>
                  <a:pt x="0" y="76192"/>
                </a:lnTo>
                <a:cubicBezTo>
                  <a:pt x="0" y="34140"/>
                  <a:pt x="34140" y="0"/>
                  <a:pt x="76192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32" name="Shape 30"/>
          <p:cNvSpPr/>
          <p:nvPr/>
        </p:nvSpPr>
        <p:spPr>
          <a:xfrm>
            <a:off x="617220" y="415659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/>
              </a:gs>
              <a:gs pos="100000">
                <a:srgbClr val="2DD4BF"/>
              </a:gs>
            </a:gsLst>
            <a:lin ang="2700000" scaled="1"/>
          </a:gradFill>
          <a:ln/>
        </p:spPr>
      </p:sp>
      <p:sp>
        <p:nvSpPr>
          <p:cNvPr id="33" name="Text 31"/>
          <p:cNvSpPr/>
          <p:nvPr/>
        </p:nvSpPr>
        <p:spPr>
          <a:xfrm>
            <a:off x="545783" y="4156592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0F172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03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379220" y="4156592"/>
            <a:ext cx="4476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Analysis Worker Pipeline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379220" y="4575572"/>
            <a:ext cx="44386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Seven-stage progressive analysis workflow: identification, VT lookup, static analysis, behavioral patterns, disassembly, ML classification, and threat scoring.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379220" y="5470922"/>
            <a:ext cx="695325" cy="266700"/>
          </a:xfrm>
          <a:custGeom>
            <a:avLst/>
            <a:gdLst/>
            <a:ahLst/>
            <a:cxnLst/>
            <a:rect l="l" t="t" r="r" b="b"/>
            <a:pathLst>
              <a:path w="695325" h="266700">
                <a:moveTo>
                  <a:pt x="133350" y="0"/>
                </a:moveTo>
                <a:lnTo>
                  <a:pt x="561975" y="0"/>
                </a:lnTo>
                <a:cubicBezTo>
                  <a:pt x="635573" y="0"/>
                  <a:pt x="695325" y="59752"/>
                  <a:pt x="695325" y="133350"/>
                </a:cubicBezTo>
                <a:lnTo>
                  <a:pt x="695325" y="133350"/>
                </a:lnTo>
                <a:cubicBezTo>
                  <a:pt x="695325" y="206948"/>
                  <a:pt x="635573" y="266700"/>
                  <a:pt x="5619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</p:sp>
      <p:sp>
        <p:nvSpPr>
          <p:cNvPr id="37" name="Text 35"/>
          <p:cNvSpPr/>
          <p:nvPr/>
        </p:nvSpPr>
        <p:spPr>
          <a:xfrm>
            <a:off x="1379220" y="5470922"/>
            <a:ext cx="7620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 Stages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2154793" y="5470922"/>
            <a:ext cx="895350" cy="266700"/>
          </a:xfrm>
          <a:custGeom>
            <a:avLst/>
            <a:gdLst/>
            <a:ahLst/>
            <a:cxnLst/>
            <a:rect l="l" t="t" r="r" b="b"/>
            <a:pathLst>
              <a:path w="895350" h="266700">
                <a:moveTo>
                  <a:pt x="133350" y="0"/>
                </a:moveTo>
                <a:lnTo>
                  <a:pt x="762000" y="0"/>
                </a:lnTo>
                <a:cubicBezTo>
                  <a:pt x="835598" y="0"/>
                  <a:pt x="895350" y="59752"/>
                  <a:pt x="895350" y="133350"/>
                </a:cubicBezTo>
                <a:lnTo>
                  <a:pt x="895350" y="133350"/>
                </a:lnTo>
                <a:cubicBezTo>
                  <a:pt x="895350" y="206948"/>
                  <a:pt x="835598" y="266700"/>
                  <a:pt x="76200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</p:sp>
      <p:sp>
        <p:nvSpPr>
          <p:cNvPr id="39" name="Text 37"/>
          <p:cNvSpPr/>
          <p:nvPr/>
        </p:nvSpPr>
        <p:spPr>
          <a:xfrm>
            <a:off x="2154793" y="5470922"/>
            <a:ext cx="96202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Progressive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3123009" y="5470922"/>
            <a:ext cx="990600" cy="266700"/>
          </a:xfrm>
          <a:custGeom>
            <a:avLst/>
            <a:gdLst/>
            <a:ahLst/>
            <a:cxnLst/>
            <a:rect l="l" t="t" r="r" b="b"/>
            <a:pathLst>
              <a:path w="990600" h="266700">
                <a:moveTo>
                  <a:pt x="133350" y="0"/>
                </a:moveTo>
                <a:lnTo>
                  <a:pt x="857250" y="0"/>
                </a:lnTo>
                <a:cubicBezTo>
                  <a:pt x="930848" y="0"/>
                  <a:pt x="990600" y="59752"/>
                  <a:pt x="990600" y="133350"/>
                </a:cubicBezTo>
                <a:lnTo>
                  <a:pt x="990600" y="133350"/>
                </a:lnTo>
                <a:cubicBezTo>
                  <a:pt x="990600" y="206948"/>
                  <a:pt x="930848" y="266700"/>
                  <a:pt x="8572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</p:sp>
      <p:sp>
        <p:nvSpPr>
          <p:cNvPr id="41" name="Text 39"/>
          <p:cNvSpPr/>
          <p:nvPr/>
        </p:nvSpPr>
        <p:spPr>
          <a:xfrm>
            <a:off x="3123009" y="5470922"/>
            <a:ext cx="10572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ML-Powered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187071" y="5470922"/>
            <a:ext cx="657225" cy="266700"/>
          </a:xfrm>
          <a:custGeom>
            <a:avLst/>
            <a:gdLst/>
            <a:ahLst/>
            <a:cxnLst/>
            <a:rect l="l" t="t" r="r" b="b"/>
            <a:pathLst>
              <a:path w="657225" h="266700">
                <a:moveTo>
                  <a:pt x="133350" y="0"/>
                </a:moveTo>
                <a:lnTo>
                  <a:pt x="523875" y="0"/>
                </a:lnTo>
                <a:cubicBezTo>
                  <a:pt x="597473" y="0"/>
                  <a:pt x="657225" y="59752"/>
                  <a:pt x="657225" y="133350"/>
                </a:cubicBezTo>
                <a:lnTo>
                  <a:pt x="657225" y="133350"/>
                </a:lnTo>
                <a:cubicBezTo>
                  <a:pt x="657225" y="206948"/>
                  <a:pt x="597473" y="266700"/>
                  <a:pt x="52387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38BDF8">
              <a:alpha val="10196"/>
            </a:srgbClr>
          </a:solidFill>
          <a:ln/>
        </p:spPr>
      </p:sp>
      <p:sp>
        <p:nvSpPr>
          <p:cNvPr id="43" name="Text 41"/>
          <p:cNvSpPr/>
          <p:nvPr/>
        </p:nvSpPr>
        <p:spPr>
          <a:xfrm>
            <a:off x="4187071" y="5470922"/>
            <a:ext cx="72390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Scoring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214110" y="3924181"/>
            <a:ext cx="5589270" cy="2045970"/>
          </a:xfrm>
          <a:custGeom>
            <a:avLst/>
            <a:gdLst/>
            <a:ahLst/>
            <a:cxnLst/>
            <a:rect l="l" t="t" r="r" b="b"/>
            <a:pathLst>
              <a:path w="5589270" h="2045970">
                <a:moveTo>
                  <a:pt x="76192" y="0"/>
                </a:moveTo>
                <a:lnTo>
                  <a:pt x="5513078" y="0"/>
                </a:lnTo>
                <a:cubicBezTo>
                  <a:pt x="5555158" y="0"/>
                  <a:pt x="5589270" y="34112"/>
                  <a:pt x="5589270" y="76192"/>
                </a:cubicBezTo>
                <a:lnTo>
                  <a:pt x="5589270" y="1969778"/>
                </a:lnTo>
                <a:cubicBezTo>
                  <a:pt x="5589270" y="2011830"/>
                  <a:pt x="5555130" y="2045970"/>
                  <a:pt x="5513078" y="2045970"/>
                </a:cubicBezTo>
                <a:lnTo>
                  <a:pt x="76192" y="2045970"/>
                </a:lnTo>
                <a:cubicBezTo>
                  <a:pt x="34112" y="2045970"/>
                  <a:pt x="0" y="2011858"/>
                  <a:pt x="0" y="1969778"/>
                </a:cubicBezTo>
                <a:lnTo>
                  <a:pt x="0" y="76192"/>
                </a:lnTo>
                <a:cubicBezTo>
                  <a:pt x="0" y="34140"/>
                  <a:pt x="34140" y="0"/>
                  <a:pt x="76192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6446520" y="4156592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0"/>
                </a:moveTo>
                <a:lnTo>
                  <a:pt x="533400" y="0"/>
                </a:lnTo>
                <a:cubicBezTo>
                  <a:pt x="575456" y="0"/>
                  <a:pt x="609600" y="34144"/>
                  <a:pt x="609600" y="76200"/>
                </a:cubicBezTo>
                <a:lnTo>
                  <a:pt x="609600" y="533400"/>
                </a:lnTo>
                <a:cubicBezTo>
                  <a:pt x="609600" y="575456"/>
                  <a:pt x="575456" y="609600"/>
                  <a:pt x="533400" y="609600"/>
                </a:cubicBezTo>
                <a:lnTo>
                  <a:pt x="76200" y="609600"/>
                </a:lnTo>
                <a:cubicBezTo>
                  <a:pt x="34144" y="609600"/>
                  <a:pt x="0" y="575456"/>
                  <a:pt x="0" y="5334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gradFill flip="none" rotWithShape="1">
            <a:gsLst>
              <a:gs pos="0">
                <a:srgbClr val="2DD4BF"/>
              </a:gs>
              <a:gs pos="100000">
                <a:srgbClr val="38BDF8"/>
              </a:gs>
            </a:gsLst>
            <a:lin ang="2700000" scaled="1"/>
          </a:gradFill>
          <a:ln/>
        </p:spPr>
      </p:sp>
      <p:sp>
        <p:nvSpPr>
          <p:cNvPr id="46" name="Text 44"/>
          <p:cNvSpPr/>
          <p:nvPr/>
        </p:nvSpPr>
        <p:spPr>
          <a:xfrm>
            <a:off x="6375082" y="4156592"/>
            <a:ext cx="752475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0F172A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04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208520" y="4156592"/>
            <a:ext cx="447675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Output &amp; Storage Layer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208520" y="4575572"/>
            <a:ext cx="44386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Three-channel output system: SQLite database for persistence, rich UI for interaction, and export capabilities for integration with external tools.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208520" y="5470922"/>
            <a:ext cx="609600" cy="266700"/>
          </a:xfrm>
          <a:custGeom>
            <a:avLst/>
            <a:gdLst/>
            <a:ahLst/>
            <a:cxnLst/>
            <a:rect l="l" t="t" r="r" b="b"/>
            <a:pathLst>
              <a:path w="609600" h="266700">
                <a:moveTo>
                  <a:pt x="133350" y="0"/>
                </a:moveTo>
                <a:lnTo>
                  <a:pt x="476250" y="0"/>
                </a:lnTo>
                <a:cubicBezTo>
                  <a:pt x="549848" y="0"/>
                  <a:pt x="609600" y="59752"/>
                  <a:pt x="609600" y="133350"/>
                </a:cubicBezTo>
                <a:lnTo>
                  <a:pt x="609600" y="133350"/>
                </a:lnTo>
                <a:cubicBezTo>
                  <a:pt x="609600" y="206948"/>
                  <a:pt x="549848" y="266700"/>
                  <a:pt x="4762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/>
        </p:spPr>
      </p:sp>
      <p:sp>
        <p:nvSpPr>
          <p:cNvPr id="50" name="Text 48"/>
          <p:cNvSpPr/>
          <p:nvPr/>
        </p:nvSpPr>
        <p:spPr>
          <a:xfrm>
            <a:off x="7208520" y="5470922"/>
            <a:ext cx="6762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SQLite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7893725" y="5470922"/>
            <a:ext cx="866775" cy="266700"/>
          </a:xfrm>
          <a:custGeom>
            <a:avLst/>
            <a:gdLst/>
            <a:ahLst/>
            <a:cxnLst/>
            <a:rect l="l" t="t" r="r" b="b"/>
            <a:pathLst>
              <a:path w="866775" h="266700">
                <a:moveTo>
                  <a:pt x="133350" y="0"/>
                </a:moveTo>
                <a:lnTo>
                  <a:pt x="733425" y="0"/>
                </a:lnTo>
                <a:cubicBezTo>
                  <a:pt x="807023" y="0"/>
                  <a:pt x="866775" y="59752"/>
                  <a:pt x="866775" y="133350"/>
                </a:cubicBezTo>
                <a:lnTo>
                  <a:pt x="866775" y="133350"/>
                </a:lnTo>
                <a:cubicBezTo>
                  <a:pt x="866775" y="206948"/>
                  <a:pt x="807023" y="266700"/>
                  <a:pt x="733425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7893725" y="5470922"/>
            <a:ext cx="933450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Dashboard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832532" y="5470922"/>
            <a:ext cx="609600" cy="266700"/>
          </a:xfrm>
          <a:custGeom>
            <a:avLst/>
            <a:gdLst/>
            <a:ahLst/>
            <a:cxnLst/>
            <a:rect l="l" t="t" r="r" b="b"/>
            <a:pathLst>
              <a:path w="609600" h="266700">
                <a:moveTo>
                  <a:pt x="133350" y="0"/>
                </a:moveTo>
                <a:lnTo>
                  <a:pt x="476250" y="0"/>
                </a:lnTo>
                <a:cubicBezTo>
                  <a:pt x="549848" y="0"/>
                  <a:pt x="609600" y="59752"/>
                  <a:pt x="609600" y="133350"/>
                </a:cubicBezTo>
                <a:lnTo>
                  <a:pt x="609600" y="133350"/>
                </a:lnTo>
                <a:cubicBezTo>
                  <a:pt x="609600" y="206948"/>
                  <a:pt x="549848" y="266700"/>
                  <a:pt x="4762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/>
        </p:spPr>
      </p:sp>
      <p:sp>
        <p:nvSpPr>
          <p:cNvPr id="54" name="Text 52"/>
          <p:cNvSpPr/>
          <p:nvPr/>
        </p:nvSpPr>
        <p:spPr>
          <a:xfrm>
            <a:off x="8832532" y="5470922"/>
            <a:ext cx="6762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Export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516785" y="5470922"/>
            <a:ext cx="838200" cy="266700"/>
          </a:xfrm>
          <a:custGeom>
            <a:avLst/>
            <a:gdLst/>
            <a:ahLst/>
            <a:cxnLst/>
            <a:rect l="l" t="t" r="r" b="b"/>
            <a:pathLst>
              <a:path w="838200" h="266700">
                <a:moveTo>
                  <a:pt x="133350" y="0"/>
                </a:moveTo>
                <a:lnTo>
                  <a:pt x="704850" y="0"/>
                </a:lnTo>
                <a:cubicBezTo>
                  <a:pt x="778448" y="0"/>
                  <a:pt x="838200" y="59752"/>
                  <a:pt x="838200" y="133350"/>
                </a:cubicBezTo>
                <a:lnTo>
                  <a:pt x="838200" y="133350"/>
                </a:lnTo>
                <a:cubicBezTo>
                  <a:pt x="838200" y="206948"/>
                  <a:pt x="778448" y="266700"/>
                  <a:pt x="704850" y="266700"/>
                </a:cubicBezTo>
                <a:lnTo>
                  <a:pt x="133350" y="266700"/>
                </a:lnTo>
                <a:cubicBezTo>
                  <a:pt x="59752" y="266700"/>
                  <a:pt x="0" y="206948"/>
                  <a:pt x="0" y="133350"/>
                </a:cubicBezTo>
                <a:lnTo>
                  <a:pt x="0" y="133350"/>
                </a:lnTo>
                <a:cubicBezTo>
                  <a:pt x="0" y="59752"/>
                  <a:pt x="59752" y="0"/>
                  <a:pt x="133350" y="0"/>
                </a:cubicBezTo>
                <a:close/>
              </a:path>
            </a:pathLst>
          </a:custGeom>
          <a:solidFill>
            <a:srgbClr val="2DD4BF">
              <a:alpha val="10196"/>
            </a:srgbClr>
          </a:solidFill>
          <a:ln/>
        </p:spPr>
      </p:sp>
      <p:sp>
        <p:nvSpPr>
          <p:cNvPr id="56" name="Text 54"/>
          <p:cNvSpPr/>
          <p:nvPr/>
        </p:nvSpPr>
        <p:spPr>
          <a:xfrm>
            <a:off x="9516785" y="5470922"/>
            <a:ext cx="904875" cy="2667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JSON/CSV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384810" y="6206252"/>
            <a:ext cx="11418570" cy="541020"/>
          </a:xfrm>
          <a:custGeom>
            <a:avLst/>
            <a:gdLst/>
            <a:ahLst/>
            <a:cxnLst/>
            <a:rect l="l" t="t" r="r" b="b"/>
            <a:pathLst>
              <a:path w="11418570" h="541020">
                <a:moveTo>
                  <a:pt x="76203" y="0"/>
                </a:moveTo>
                <a:lnTo>
                  <a:pt x="11342367" y="0"/>
                </a:lnTo>
                <a:cubicBezTo>
                  <a:pt x="11384453" y="0"/>
                  <a:pt x="11418570" y="34117"/>
                  <a:pt x="11418570" y="76203"/>
                </a:cubicBezTo>
                <a:lnTo>
                  <a:pt x="11418570" y="464817"/>
                </a:lnTo>
                <a:cubicBezTo>
                  <a:pt x="11418570" y="506903"/>
                  <a:pt x="11384453" y="541020"/>
                  <a:pt x="11342367" y="541020"/>
                </a:cubicBezTo>
                <a:lnTo>
                  <a:pt x="76203" y="541020"/>
                </a:lnTo>
                <a:cubicBezTo>
                  <a:pt x="34117" y="541020"/>
                  <a:pt x="0" y="506903"/>
                  <a:pt x="0" y="46481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100000">
                <a:srgbClr val="2DD4BF">
                  <a:alpha val="10000"/>
                </a:srgbClr>
              </a:gs>
            </a:gsLst>
            <a:lin ang="0" scaled="1"/>
          </a:gra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564832" y="638151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190500"/>
                </a:moveTo>
                <a:cubicBezTo>
                  <a:pt x="147820" y="190500"/>
                  <a:pt x="190500" y="147820"/>
                  <a:pt x="190500" y="95250"/>
                </a:cubicBezTo>
                <a:cubicBezTo>
                  <a:pt x="190500" y="42680"/>
                  <a:pt x="147820" y="0"/>
                  <a:pt x="95250" y="0"/>
                </a:cubicBezTo>
                <a:cubicBezTo>
                  <a:pt x="42680" y="0"/>
                  <a:pt x="0" y="42680"/>
                  <a:pt x="0" y="95250"/>
                </a:cubicBezTo>
                <a:cubicBezTo>
                  <a:pt x="0" y="147820"/>
                  <a:pt x="42680" y="190500"/>
                  <a:pt x="95250" y="190500"/>
                </a:cubicBezTo>
                <a:close/>
                <a:moveTo>
                  <a:pt x="83344" y="59531"/>
                </a:moveTo>
                <a:cubicBezTo>
                  <a:pt x="83344" y="52960"/>
                  <a:pt x="88679" y="47625"/>
                  <a:pt x="95250" y="47625"/>
                </a:cubicBezTo>
                <a:cubicBezTo>
                  <a:pt x="101821" y="47625"/>
                  <a:pt x="107156" y="52960"/>
                  <a:pt x="107156" y="59531"/>
                </a:cubicBezTo>
                <a:cubicBezTo>
                  <a:pt x="107156" y="66102"/>
                  <a:pt x="101821" y="71438"/>
                  <a:pt x="95250" y="71438"/>
                </a:cubicBezTo>
                <a:cubicBezTo>
                  <a:pt x="88679" y="71438"/>
                  <a:pt x="83344" y="66102"/>
                  <a:pt x="83344" y="59531"/>
                </a:cubicBezTo>
                <a:close/>
                <a:moveTo>
                  <a:pt x="80367" y="83344"/>
                </a:moveTo>
                <a:lnTo>
                  <a:pt x="98227" y="83344"/>
                </a:lnTo>
                <a:cubicBezTo>
                  <a:pt x="103175" y="83344"/>
                  <a:pt x="107156" y="87325"/>
                  <a:pt x="107156" y="92273"/>
                </a:cubicBezTo>
                <a:lnTo>
                  <a:pt x="107156" y="125016"/>
                </a:lnTo>
                <a:lnTo>
                  <a:pt x="110133" y="125016"/>
                </a:lnTo>
                <a:cubicBezTo>
                  <a:pt x="115081" y="125016"/>
                  <a:pt x="119063" y="128997"/>
                  <a:pt x="119063" y="133945"/>
                </a:cubicBezTo>
                <a:cubicBezTo>
                  <a:pt x="119063" y="138894"/>
                  <a:pt x="115081" y="142875"/>
                  <a:pt x="110133" y="142875"/>
                </a:cubicBezTo>
                <a:lnTo>
                  <a:pt x="80367" y="142875"/>
                </a:lnTo>
                <a:cubicBezTo>
                  <a:pt x="75419" y="142875"/>
                  <a:pt x="71438" y="138894"/>
                  <a:pt x="71438" y="133945"/>
                </a:cubicBezTo>
                <a:cubicBezTo>
                  <a:pt x="71438" y="128997"/>
                  <a:pt x="75419" y="125016"/>
                  <a:pt x="80367" y="125016"/>
                </a:cubicBezTo>
                <a:lnTo>
                  <a:pt x="89297" y="125016"/>
                </a:lnTo>
                <a:lnTo>
                  <a:pt x="89297" y="101203"/>
                </a:lnTo>
                <a:lnTo>
                  <a:pt x="80367" y="101203"/>
                </a:lnTo>
                <a:cubicBezTo>
                  <a:pt x="75419" y="101203"/>
                  <a:pt x="71438" y="97222"/>
                  <a:pt x="71438" y="92273"/>
                </a:cubicBezTo>
                <a:cubicBezTo>
                  <a:pt x="71438" y="87325"/>
                  <a:pt x="75419" y="83344"/>
                  <a:pt x="80367" y="83344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9" name="Text 57"/>
          <p:cNvSpPr/>
          <p:nvPr/>
        </p:nvSpPr>
        <p:spPr>
          <a:xfrm>
            <a:off x="893445" y="6362462"/>
            <a:ext cx="8924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Capacity:</a:t>
            </a: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Designed to handle 1000+ samples daily with sub-second response times and 99.5% accuracy in threat classification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75138" y="375138"/>
            <a:ext cx="11516751" cy="22508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2" b="1" kern="0" spc="59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STAGE 0: INPUT LAYER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75138" y="675249"/>
            <a:ext cx="11610535" cy="3751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58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Input Processing: Four Distinct Pathways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75138" y="1125415"/>
            <a:ext cx="11526129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9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Multiple ingestion methods designed for diverse operational requirements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75138" y="1500554"/>
            <a:ext cx="900332" cy="37514"/>
          </a:xfrm>
          <a:custGeom>
            <a:avLst/>
            <a:gdLst/>
            <a:ahLst/>
            <a:cxnLst/>
            <a:rect l="l" t="t" r="r" b="b"/>
            <a:pathLst>
              <a:path w="900332" h="37514">
                <a:moveTo>
                  <a:pt x="0" y="0"/>
                </a:moveTo>
                <a:lnTo>
                  <a:pt x="900332" y="0"/>
                </a:lnTo>
                <a:lnTo>
                  <a:pt x="900332" y="37514"/>
                </a:lnTo>
                <a:lnTo>
                  <a:pt x="0" y="37514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" name="Shape 4"/>
          <p:cNvSpPr/>
          <p:nvPr/>
        </p:nvSpPr>
        <p:spPr>
          <a:xfrm>
            <a:off x="393895" y="1688123"/>
            <a:ext cx="5645834" cy="2110154"/>
          </a:xfrm>
          <a:custGeom>
            <a:avLst/>
            <a:gdLst/>
            <a:ahLst/>
            <a:cxnLst/>
            <a:rect l="l" t="t" r="r" b="b"/>
            <a:pathLst>
              <a:path w="5645834" h="2110154">
                <a:moveTo>
                  <a:pt x="37514" y="0"/>
                </a:moveTo>
                <a:lnTo>
                  <a:pt x="5570797" y="0"/>
                </a:lnTo>
                <a:cubicBezTo>
                  <a:pt x="5612239" y="0"/>
                  <a:pt x="5645834" y="33595"/>
                  <a:pt x="5645834" y="75037"/>
                </a:cubicBezTo>
                <a:lnTo>
                  <a:pt x="5645834" y="2035117"/>
                </a:lnTo>
                <a:cubicBezTo>
                  <a:pt x="5645834" y="2076559"/>
                  <a:pt x="5612239" y="2110154"/>
                  <a:pt x="5570797" y="2110154"/>
                </a:cubicBezTo>
                <a:lnTo>
                  <a:pt x="37514" y="2110154"/>
                </a:lnTo>
                <a:cubicBezTo>
                  <a:pt x="16796" y="2110154"/>
                  <a:pt x="0" y="2093358"/>
                  <a:pt x="0" y="2072640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7" name="Shape 5"/>
          <p:cNvSpPr/>
          <p:nvPr/>
        </p:nvSpPr>
        <p:spPr>
          <a:xfrm>
            <a:off x="393895" y="1688123"/>
            <a:ext cx="37514" cy="2110154"/>
          </a:xfrm>
          <a:custGeom>
            <a:avLst/>
            <a:gdLst/>
            <a:ahLst/>
            <a:cxnLst/>
            <a:rect l="l" t="t" r="r" b="b"/>
            <a:pathLst>
              <a:path w="37514" h="2110154">
                <a:moveTo>
                  <a:pt x="37514" y="0"/>
                </a:moveTo>
                <a:lnTo>
                  <a:pt x="37514" y="0"/>
                </a:lnTo>
                <a:lnTo>
                  <a:pt x="37514" y="2110154"/>
                </a:lnTo>
                <a:lnTo>
                  <a:pt x="37514" y="2110154"/>
                </a:lnTo>
                <a:cubicBezTo>
                  <a:pt x="16796" y="2110154"/>
                  <a:pt x="0" y="2093358"/>
                  <a:pt x="0" y="2072640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8" name="Shape 6"/>
          <p:cNvSpPr/>
          <p:nvPr/>
        </p:nvSpPr>
        <p:spPr>
          <a:xfrm>
            <a:off x="562708" y="1838178"/>
            <a:ext cx="450166" cy="450166"/>
          </a:xfrm>
          <a:custGeom>
            <a:avLst/>
            <a:gdLst/>
            <a:ahLst/>
            <a:cxnLst/>
            <a:rect l="l" t="t" r="r" b="b"/>
            <a:pathLst>
              <a:path w="450166" h="450166">
                <a:moveTo>
                  <a:pt x="75029" y="0"/>
                </a:moveTo>
                <a:lnTo>
                  <a:pt x="375137" y="0"/>
                </a:lnTo>
                <a:cubicBezTo>
                  <a:pt x="416547" y="0"/>
                  <a:pt x="450166" y="33619"/>
                  <a:pt x="450166" y="75029"/>
                </a:cubicBezTo>
                <a:lnTo>
                  <a:pt x="450166" y="375137"/>
                </a:lnTo>
                <a:cubicBezTo>
                  <a:pt x="450166" y="416574"/>
                  <a:pt x="416574" y="450166"/>
                  <a:pt x="375137" y="450166"/>
                </a:cubicBezTo>
                <a:lnTo>
                  <a:pt x="75029" y="450166"/>
                </a:lnTo>
                <a:cubicBezTo>
                  <a:pt x="33619" y="450166"/>
                  <a:pt x="0" y="416547"/>
                  <a:pt x="0" y="375137"/>
                </a:cubicBezTo>
                <a:lnTo>
                  <a:pt x="0" y="75029"/>
                </a:lnTo>
                <a:cubicBezTo>
                  <a:pt x="0" y="33592"/>
                  <a:pt x="33592" y="0"/>
                  <a:pt x="75029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694006" y="1969477"/>
            <a:ext cx="187569" cy="187569"/>
          </a:xfrm>
          <a:custGeom>
            <a:avLst/>
            <a:gdLst/>
            <a:ahLst/>
            <a:cxnLst/>
            <a:rect l="l" t="t" r="r" b="b"/>
            <a:pathLst>
              <a:path w="187569" h="187569">
                <a:moveTo>
                  <a:pt x="23446" y="23446"/>
                </a:moveTo>
                <a:cubicBezTo>
                  <a:pt x="10514" y="23446"/>
                  <a:pt x="0" y="33960"/>
                  <a:pt x="0" y="46892"/>
                </a:cubicBezTo>
                <a:lnTo>
                  <a:pt x="0" y="140677"/>
                </a:lnTo>
                <a:cubicBezTo>
                  <a:pt x="0" y="153609"/>
                  <a:pt x="10514" y="164123"/>
                  <a:pt x="23446" y="164123"/>
                </a:cubicBezTo>
                <a:lnTo>
                  <a:pt x="164123" y="164123"/>
                </a:lnTo>
                <a:cubicBezTo>
                  <a:pt x="177055" y="164123"/>
                  <a:pt x="187569" y="153609"/>
                  <a:pt x="187569" y="140677"/>
                </a:cubicBezTo>
                <a:lnTo>
                  <a:pt x="187569" y="46892"/>
                </a:lnTo>
                <a:cubicBezTo>
                  <a:pt x="187569" y="33960"/>
                  <a:pt x="177055" y="23446"/>
                  <a:pt x="164123" y="23446"/>
                </a:cubicBezTo>
                <a:lnTo>
                  <a:pt x="23446" y="23446"/>
                </a:lnTo>
                <a:close/>
                <a:moveTo>
                  <a:pt x="32238" y="46892"/>
                </a:moveTo>
                <a:lnTo>
                  <a:pt x="155331" y="46892"/>
                </a:lnTo>
                <a:cubicBezTo>
                  <a:pt x="160203" y="46892"/>
                  <a:pt x="164123" y="50812"/>
                  <a:pt x="164123" y="55685"/>
                </a:cubicBezTo>
                <a:cubicBezTo>
                  <a:pt x="164123" y="60557"/>
                  <a:pt x="160203" y="64477"/>
                  <a:pt x="155331" y="64477"/>
                </a:cubicBezTo>
                <a:lnTo>
                  <a:pt x="32238" y="64477"/>
                </a:lnTo>
                <a:cubicBezTo>
                  <a:pt x="27366" y="64477"/>
                  <a:pt x="23446" y="60557"/>
                  <a:pt x="23446" y="55685"/>
                </a:cubicBezTo>
                <a:cubicBezTo>
                  <a:pt x="23446" y="50812"/>
                  <a:pt x="27366" y="46892"/>
                  <a:pt x="32238" y="46892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0" name="Text 8"/>
          <p:cNvSpPr/>
          <p:nvPr/>
        </p:nvSpPr>
        <p:spPr>
          <a:xfrm>
            <a:off x="1125415" y="1931963"/>
            <a:ext cx="956603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File Dialog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62708" y="2400886"/>
            <a:ext cx="5401994" cy="4970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2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Traditional file browser interface allowing users to navigate filesystem and select samples. Supports multi-select for concurrent analysis.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89671" y="3036746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3" name="Text 11"/>
          <p:cNvSpPr/>
          <p:nvPr/>
        </p:nvSpPr>
        <p:spPr>
          <a:xfrm>
            <a:off x="801858" y="3008611"/>
            <a:ext cx="2541563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Filter by extensions: .exe, .dll, .pdf, .doc, .zip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89671" y="3261829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5" name="Text 13"/>
          <p:cNvSpPr/>
          <p:nvPr/>
        </p:nvSpPr>
        <p:spPr>
          <a:xfrm>
            <a:off x="801858" y="3233694"/>
            <a:ext cx="2232074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Preview file metadata before selection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89671" y="3486912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7" name="Text 15"/>
          <p:cNvSpPr/>
          <p:nvPr/>
        </p:nvSpPr>
        <p:spPr>
          <a:xfrm>
            <a:off x="801858" y="3458777"/>
            <a:ext cx="2232074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Maximum file size: 500MB per sample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6168918" y="1688123"/>
            <a:ext cx="5645834" cy="2110154"/>
          </a:xfrm>
          <a:custGeom>
            <a:avLst/>
            <a:gdLst/>
            <a:ahLst/>
            <a:cxnLst/>
            <a:rect l="l" t="t" r="r" b="b"/>
            <a:pathLst>
              <a:path w="5645834" h="2110154">
                <a:moveTo>
                  <a:pt x="37514" y="0"/>
                </a:moveTo>
                <a:lnTo>
                  <a:pt x="5570797" y="0"/>
                </a:lnTo>
                <a:cubicBezTo>
                  <a:pt x="5612239" y="0"/>
                  <a:pt x="5645834" y="33595"/>
                  <a:pt x="5645834" y="75037"/>
                </a:cubicBezTo>
                <a:lnTo>
                  <a:pt x="5645834" y="2035117"/>
                </a:lnTo>
                <a:cubicBezTo>
                  <a:pt x="5645834" y="2076559"/>
                  <a:pt x="5612239" y="2110154"/>
                  <a:pt x="5570797" y="2110154"/>
                </a:cubicBezTo>
                <a:lnTo>
                  <a:pt x="37514" y="2110154"/>
                </a:lnTo>
                <a:cubicBezTo>
                  <a:pt x="16796" y="2110154"/>
                  <a:pt x="0" y="2093358"/>
                  <a:pt x="0" y="2072640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19" name="Shape 17"/>
          <p:cNvSpPr/>
          <p:nvPr/>
        </p:nvSpPr>
        <p:spPr>
          <a:xfrm>
            <a:off x="6168918" y="1688123"/>
            <a:ext cx="37514" cy="2110154"/>
          </a:xfrm>
          <a:custGeom>
            <a:avLst/>
            <a:gdLst/>
            <a:ahLst/>
            <a:cxnLst/>
            <a:rect l="l" t="t" r="r" b="b"/>
            <a:pathLst>
              <a:path w="37514" h="2110154">
                <a:moveTo>
                  <a:pt x="37514" y="0"/>
                </a:moveTo>
                <a:lnTo>
                  <a:pt x="37514" y="0"/>
                </a:lnTo>
                <a:lnTo>
                  <a:pt x="37514" y="2110154"/>
                </a:lnTo>
                <a:lnTo>
                  <a:pt x="37514" y="2110154"/>
                </a:lnTo>
                <a:cubicBezTo>
                  <a:pt x="16796" y="2110154"/>
                  <a:pt x="0" y="2093358"/>
                  <a:pt x="0" y="2072640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0" name="Shape 18"/>
          <p:cNvSpPr/>
          <p:nvPr/>
        </p:nvSpPr>
        <p:spPr>
          <a:xfrm>
            <a:off x="6337730" y="1838178"/>
            <a:ext cx="450166" cy="450166"/>
          </a:xfrm>
          <a:custGeom>
            <a:avLst/>
            <a:gdLst/>
            <a:ahLst/>
            <a:cxnLst/>
            <a:rect l="l" t="t" r="r" b="b"/>
            <a:pathLst>
              <a:path w="450166" h="450166">
                <a:moveTo>
                  <a:pt x="75029" y="0"/>
                </a:moveTo>
                <a:lnTo>
                  <a:pt x="375137" y="0"/>
                </a:lnTo>
                <a:cubicBezTo>
                  <a:pt x="416547" y="0"/>
                  <a:pt x="450166" y="33619"/>
                  <a:pt x="450166" y="75029"/>
                </a:cubicBezTo>
                <a:lnTo>
                  <a:pt x="450166" y="375137"/>
                </a:lnTo>
                <a:cubicBezTo>
                  <a:pt x="450166" y="416574"/>
                  <a:pt x="416574" y="450166"/>
                  <a:pt x="375137" y="450166"/>
                </a:cubicBezTo>
                <a:lnTo>
                  <a:pt x="75029" y="450166"/>
                </a:lnTo>
                <a:cubicBezTo>
                  <a:pt x="33619" y="450166"/>
                  <a:pt x="0" y="416547"/>
                  <a:pt x="0" y="375137"/>
                </a:cubicBezTo>
                <a:lnTo>
                  <a:pt x="0" y="75029"/>
                </a:lnTo>
                <a:cubicBezTo>
                  <a:pt x="0" y="33592"/>
                  <a:pt x="33592" y="0"/>
                  <a:pt x="75029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6469029" y="1969477"/>
            <a:ext cx="187569" cy="187569"/>
          </a:xfrm>
          <a:custGeom>
            <a:avLst/>
            <a:gdLst/>
            <a:ahLst/>
            <a:cxnLst/>
            <a:rect l="l" t="t" r="r" b="b"/>
            <a:pathLst>
              <a:path w="187569" h="187569">
                <a:moveTo>
                  <a:pt x="105508" y="11723"/>
                </a:moveTo>
                <a:cubicBezTo>
                  <a:pt x="105508" y="5239"/>
                  <a:pt x="100269" y="0"/>
                  <a:pt x="93785" y="0"/>
                </a:cubicBezTo>
                <a:cubicBezTo>
                  <a:pt x="87300" y="0"/>
                  <a:pt x="82062" y="5239"/>
                  <a:pt x="82062" y="11723"/>
                </a:cubicBezTo>
                <a:lnTo>
                  <a:pt x="82062" y="87923"/>
                </a:lnTo>
                <a:cubicBezTo>
                  <a:pt x="82062" y="91147"/>
                  <a:pt x="79424" y="93785"/>
                  <a:pt x="76200" y="93785"/>
                </a:cubicBezTo>
                <a:cubicBezTo>
                  <a:pt x="72976" y="93785"/>
                  <a:pt x="70338" y="91147"/>
                  <a:pt x="70338" y="87923"/>
                </a:cubicBezTo>
                <a:lnTo>
                  <a:pt x="70338" y="23446"/>
                </a:lnTo>
                <a:cubicBezTo>
                  <a:pt x="70338" y="16962"/>
                  <a:pt x="65100" y="11723"/>
                  <a:pt x="58615" y="11723"/>
                </a:cubicBezTo>
                <a:cubicBezTo>
                  <a:pt x="52131" y="11723"/>
                  <a:pt x="46892" y="16962"/>
                  <a:pt x="46892" y="23446"/>
                </a:cubicBezTo>
                <a:lnTo>
                  <a:pt x="46892" y="123092"/>
                </a:lnTo>
                <a:cubicBezTo>
                  <a:pt x="46892" y="123642"/>
                  <a:pt x="46892" y="124228"/>
                  <a:pt x="46929" y="124778"/>
                </a:cubicBezTo>
                <a:lnTo>
                  <a:pt x="24765" y="103676"/>
                </a:lnTo>
                <a:cubicBezTo>
                  <a:pt x="18903" y="98108"/>
                  <a:pt x="9635" y="98327"/>
                  <a:pt x="4030" y="104189"/>
                </a:cubicBezTo>
                <a:cubicBezTo>
                  <a:pt x="-1575" y="110050"/>
                  <a:pt x="-1319" y="119319"/>
                  <a:pt x="4543" y="124924"/>
                </a:cubicBezTo>
                <a:lnTo>
                  <a:pt x="45720" y="164123"/>
                </a:lnTo>
                <a:cubicBezTo>
                  <a:pt x="61510" y="179180"/>
                  <a:pt x="82501" y="187569"/>
                  <a:pt x="104335" y="187569"/>
                </a:cubicBezTo>
                <a:lnTo>
                  <a:pt x="111369" y="187569"/>
                </a:lnTo>
                <a:cubicBezTo>
                  <a:pt x="146978" y="187569"/>
                  <a:pt x="175846" y="158701"/>
                  <a:pt x="175846" y="123092"/>
                </a:cubicBezTo>
                <a:lnTo>
                  <a:pt x="175846" y="46892"/>
                </a:lnTo>
                <a:cubicBezTo>
                  <a:pt x="175846" y="40408"/>
                  <a:pt x="170607" y="35169"/>
                  <a:pt x="164123" y="35169"/>
                </a:cubicBezTo>
                <a:cubicBezTo>
                  <a:pt x="157639" y="35169"/>
                  <a:pt x="152400" y="40408"/>
                  <a:pt x="152400" y="46892"/>
                </a:cubicBezTo>
                <a:lnTo>
                  <a:pt x="152400" y="87923"/>
                </a:lnTo>
                <a:cubicBezTo>
                  <a:pt x="152400" y="91147"/>
                  <a:pt x="149762" y="93785"/>
                  <a:pt x="146538" y="93785"/>
                </a:cubicBezTo>
                <a:cubicBezTo>
                  <a:pt x="143315" y="93785"/>
                  <a:pt x="140677" y="91147"/>
                  <a:pt x="140677" y="87923"/>
                </a:cubicBezTo>
                <a:lnTo>
                  <a:pt x="140677" y="23446"/>
                </a:lnTo>
                <a:cubicBezTo>
                  <a:pt x="140677" y="16962"/>
                  <a:pt x="135438" y="11723"/>
                  <a:pt x="128954" y="11723"/>
                </a:cubicBezTo>
                <a:cubicBezTo>
                  <a:pt x="122470" y="11723"/>
                  <a:pt x="117231" y="16962"/>
                  <a:pt x="117231" y="23446"/>
                </a:cubicBezTo>
                <a:lnTo>
                  <a:pt x="117231" y="87923"/>
                </a:lnTo>
                <a:cubicBezTo>
                  <a:pt x="117231" y="91147"/>
                  <a:pt x="114593" y="93785"/>
                  <a:pt x="111369" y="93785"/>
                </a:cubicBezTo>
                <a:cubicBezTo>
                  <a:pt x="108145" y="93785"/>
                  <a:pt x="105508" y="91147"/>
                  <a:pt x="105508" y="87923"/>
                </a:cubicBezTo>
                <a:lnTo>
                  <a:pt x="105508" y="11723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2" name="Text 20"/>
          <p:cNvSpPr/>
          <p:nvPr/>
        </p:nvSpPr>
        <p:spPr>
          <a:xfrm>
            <a:off x="6900438" y="1931963"/>
            <a:ext cx="1116037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Drag &amp; Drop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337730" y="2400886"/>
            <a:ext cx="5401994" cy="4970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2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Intuitive interface enabling users to drag files from any source. Supports recursive directory drops and batch operations.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64693" y="3036746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5" name="Text 23"/>
          <p:cNvSpPr/>
          <p:nvPr/>
        </p:nvSpPr>
        <p:spPr>
          <a:xfrm>
            <a:off x="6576881" y="3008611"/>
            <a:ext cx="2072640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Accepts single files or entire folders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364693" y="3261829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7" name="Text 25"/>
          <p:cNvSpPr/>
          <p:nvPr/>
        </p:nvSpPr>
        <p:spPr>
          <a:xfrm>
            <a:off x="6576881" y="3233694"/>
            <a:ext cx="2269588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Auto-extract archives: .zip, .rar, .7z, .tar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6364693" y="3486912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9" name="Text 27"/>
          <p:cNvSpPr/>
          <p:nvPr/>
        </p:nvSpPr>
        <p:spPr>
          <a:xfrm>
            <a:off x="6576881" y="3458777"/>
            <a:ext cx="2353994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 feedback with progress indicators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393895" y="3908943"/>
            <a:ext cx="5645834" cy="2110154"/>
          </a:xfrm>
          <a:custGeom>
            <a:avLst/>
            <a:gdLst/>
            <a:ahLst/>
            <a:cxnLst/>
            <a:rect l="l" t="t" r="r" b="b"/>
            <a:pathLst>
              <a:path w="5645834" h="2110154">
                <a:moveTo>
                  <a:pt x="37514" y="0"/>
                </a:moveTo>
                <a:lnTo>
                  <a:pt x="5570797" y="0"/>
                </a:lnTo>
                <a:cubicBezTo>
                  <a:pt x="5612239" y="0"/>
                  <a:pt x="5645834" y="33595"/>
                  <a:pt x="5645834" y="75037"/>
                </a:cubicBezTo>
                <a:lnTo>
                  <a:pt x="5645834" y="2035117"/>
                </a:lnTo>
                <a:cubicBezTo>
                  <a:pt x="5645834" y="2076559"/>
                  <a:pt x="5612239" y="2110154"/>
                  <a:pt x="5570797" y="2110154"/>
                </a:cubicBezTo>
                <a:lnTo>
                  <a:pt x="37514" y="2110154"/>
                </a:lnTo>
                <a:cubicBezTo>
                  <a:pt x="16796" y="2110154"/>
                  <a:pt x="0" y="2093358"/>
                  <a:pt x="0" y="2072640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31" name="Shape 29"/>
          <p:cNvSpPr/>
          <p:nvPr/>
        </p:nvSpPr>
        <p:spPr>
          <a:xfrm>
            <a:off x="393895" y="3908943"/>
            <a:ext cx="37514" cy="2110154"/>
          </a:xfrm>
          <a:custGeom>
            <a:avLst/>
            <a:gdLst/>
            <a:ahLst/>
            <a:cxnLst/>
            <a:rect l="l" t="t" r="r" b="b"/>
            <a:pathLst>
              <a:path w="37514" h="2110154">
                <a:moveTo>
                  <a:pt x="37514" y="0"/>
                </a:moveTo>
                <a:lnTo>
                  <a:pt x="37514" y="0"/>
                </a:lnTo>
                <a:lnTo>
                  <a:pt x="37514" y="2110154"/>
                </a:lnTo>
                <a:lnTo>
                  <a:pt x="37514" y="2110154"/>
                </a:lnTo>
                <a:cubicBezTo>
                  <a:pt x="16796" y="2110154"/>
                  <a:pt x="0" y="2093358"/>
                  <a:pt x="0" y="2072640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32" name="Shape 30"/>
          <p:cNvSpPr/>
          <p:nvPr/>
        </p:nvSpPr>
        <p:spPr>
          <a:xfrm>
            <a:off x="562708" y="4058999"/>
            <a:ext cx="450166" cy="450166"/>
          </a:xfrm>
          <a:custGeom>
            <a:avLst/>
            <a:gdLst/>
            <a:ahLst/>
            <a:cxnLst/>
            <a:rect l="l" t="t" r="r" b="b"/>
            <a:pathLst>
              <a:path w="450166" h="450166">
                <a:moveTo>
                  <a:pt x="75029" y="0"/>
                </a:moveTo>
                <a:lnTo>
                  <a:pt x="375137" y="0"/>
                </a:lnTo>
                <a:cubicBezTo>
                  <a:pt x="416547" y="0"/>
                  <a:pt x="450166" y="33619"/>
                  <a:pt x="450166" y="75029"/>
                </a:cubicBezTo>
                <a:lnTo>
                  <a:pt x="450166" y="375137"/>
                </a:lnTo>
                <a:cubicBezTo>
                  <a:pt x="450166" y="416574"/>
                  <a:pt x="416574" y="450166"/>
                  <a:pt x="375137" y="450166"/>
                </a:cubicBezTo>
                <a:lnTo>
                  <a:pt x="75029" y="450166"/>
                </a:lnTo>
                <a:cubicBezTo>
                  <a:pt x="33619" y="450166"/>
                  <a:pt x="0" y="416547"/>
                  <a:pt x="0" y="375137"/>
                </a:cubicBezTo>
                <a:lnTo>
                  <a:pt x="0" y="75029"/>
                </a:lnTo>
                <a:cubicBezTo>
                  <a:pt x="0" y="33592"/>
                  <a:pt x="33592" y="0"/>
                  <a:pt x="75029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33" name="Shape 31"/>
          <p:cNvSpPr/>
          <p:nvPr/>
        </p:nvSpPr>
        <p:spPr>
          <a:xfrm>
            <a:off x="694006" y="4190297"/>
            <a:ext cx="187569" cy="187569"/>
          </a:xfrm>
          <a:custGeom>
            <a:avLst/>
            <a:gdLst/>
            <a:ahLst/>
            <a:cxnLst/>
            <a:rect l="l" t="t" r="r" b="b"/>
            <a:pathLst>
              <a:path w="187569" h="187569">
                <a:moveTo>
                  <a:pt x="3444" y="43449"/>
                </a:moveTo>
                <a:cubicBezTo>
                  <a:pt x="-1136" y="38869"/>
                  <a:pt x="-1136" y="31433"/>
                  <a:pt x="3444" y="26853"/>
                </a:cubicBezTo>
                <a:cubicBezTo>
                  <a:pt x="8023" y="22274"/>
                  <a:pt x="15460" y="22274"/>
                  <a:pt x="20039" y="26853"/>
                </a:cubicBezTo>
                <a:lnTo>
                  <a:pt x="78655" y="85469"/>
                </a:lnTo>
                <a:cubicBezTo>
                  <a:pt x="83234" y="90048"/>
                  <a:pt x="83234" y="97485"/>
                  <a:pt x="78655" y="102064"/>
                </a:cubicBezTo>
                <a:lnTo>
                  <a:pt x="20039" y="160679"/>
                </a:lnTo>
                <a:cubicBezTo>
                  <a:pt x="15460" y="165259"/>
                  <a:pt x="8023" y="165259"/>
                  <a:pt x="3444" y="160679"/>
                </a:cubicBezTo>
                <a:cubicBezTo>
                  <a:pt x="-1136" y="156100"/>
                  <a:pt x="-1136" y="148663"/>
                  <a:pt x="3444" y="144084"/>
                </a:cubicBezTo>
                <a:lnTo>
                  <a:pt x="53743" y="93785"/>
                </a:lnTo>
                <a:lnTo>
                  <a:pt x="3444" y="43449"/>
                </a:lnTo>
                <a:close/>
                <a:moveTo>
                  <a:pt x="82062" y="140677"/>
                </a:moveTo>
                <a:lnTo>
                  <a:pt x="175846" y="140677"/>
                </a:lnTo>
                <a:cubicBezTo>
                  <a:pt x="182330" y="140677"/>
                  <a:pt x="187569" y="145916"/>
                  <a:pt x="187569" y="152400"/>
                </a:cubicBezTo>
                <a:cubicBezTo>
                  <a:pt x="187569" y="158884"/>
                  <a:pt x="182330" y="164123"/>
                  <a:pt x="175846" y="164123"/>
                </a:cubicBezTo>
                <a:lnTo>
                  <a:pt x="82062" y="164123"/>
                </a:lnTo>
                <a:cubicBezTo>
                  <a:pt x="75577" y="164123"/>
                  <a:pt x="70338" y="158884"/>
                  <a:pt x="70338" y="152400"/>
                </a:cubicBezTo>
                <a:cubicBezTo>
                  <a:pt x="70338" y="145916"/>
                  <a:pt x="75577" y="140677"/>
                  <a:pt x="82062" y="140677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34" name="Text 32"/>
          <p:cNvSpPr/>
          <p:nvPr/>
        </p:nvSpPr>
        <p:spPr>
          <a:xfrm>
            <a:off x="1125415" y="4152783"/>
            <a:ext cx="1341120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Command Line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562708" y="4621706"/>
            <a:ext cx="5401994" cy="4876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2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Headless operation for automation and scripting. Enables seamless integration with SOAR platforms and CI/CD pipelines.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89671" y="5253814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37" name="Text 35"/>
          <p:cNvSpPr/>
          <p:nvPr/>
        </p:nvSpPr>
        <p:spPr>
          <a:xfrm>
            <a:off x="801858" y="5221928"/>
            <a:ext cx="2560320" cy="196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CLI: </a:t>
            </a:r>
            <a:r>
              <a:rPr lang="en-US" sz="1034" dirty="0">
                <a:solidFill>
                  <a:srgbClr val="E2E8F0">
                    <a:alpha val="70000"/>
                  </a:srgbClr>
                </a:solidFill>
                <a:highlight>
                  <a:srgbClr val="0F172A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--analyze /path/to/sample.exe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89671" y="5482650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39" name="Text 37"/>
          <p:cNvSpPr/>
          <p:nvPr/>
        </p:nvSpPr>
        <p:spPr>
          <a:xfrm>
            <a:off x="801858" y="5454514"/>
            <a:ext cx="2447778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JSON output for programmatic processing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89671" y="5707733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1" name="Text 39"/>
          <p:cNvSpPr/>
          <p:nvPr/>
        </p:nvSpPr>
        <p:spPr>
          <a:xfrm>
            <a:off x="801858" y="5679597"/>
            <a:ext cx="2822917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Return codes: 0=clean, 1=suspicious, 2=malicious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6168918" y="3908943"/>
            <a:ext cx="5645834" cy="2110154"/>
          </a:xfrm>
          <a:custGeom>
            <a:avLst/>
            <a:gdLst/>
            <a:ahLst/>
            <a:cxnLst/>
            <a:rect l="l" t="t" r="r" b="b"/>
            <a:pathLst>
              <a:path w="5645834" h="2110154">
                <a:moveTo>
                  <a:pt x="37514" y="0"/>
                </a:moveTo>
                <a:lnTo>
                  <a:pt x="5570797" y="0"/>
                </a:lnTo>
                <a:cubicBezTo>
                  <a:pt x="5612239" y="0"/>
                  <a:pt x="5645834" y="33595"/>
                  <a:pt x="5645834" y="75037"/>
                </a:cubicBezTo>
                <a:lnTo>
                  <a:pt x="5645834" y="2035117"/>
                </a:lnTo>
                <a:cubicBezTo>
                  <a:pt x="5645834" y="2076559"/>
                  <a:pt x="5612239" y="2110154"/>
                  <a:pt x="5570797" y="2110154"/>
                </a:cubicBezTo>
                <a:lnTo>
                  <a:pt x="37514" y="2110154"/>
                </a:lnTo>
                <a:cubicBezTo>
                  <a:pt x="16796" y="2110154"/>
                  <a:pt x="0" y="2093358"/>
                  <a:pt x="0" y="2072640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3" name="Shape 41"/>
          <p:cNvSpPr/>
          <p:nvPr/>
        </p:nvSpPr>
        <p:spPr>
          <a:xfrm>
            <a:off x="6168918" y="3908943"/>
            <a:ext cx="37514" cy="2110154"/>
          </a:xfrm>
          <a:custGeom>
            <a:avLst/>
            <a:gdLst/>
            <a:ahLst/>
            <a:cxnLst/>
            <a:rect l="l" t="t" r="r" b="b"/>
            <a:pathLst>
              <a:path w="37514" h="2110154">
                <a:moveTo>
                  <a:pt x="37514" y="0"/>
                </a:moveTo>
                <a:lnTo>
                  <a:pt x="37514" y="0"/>
                </a:lnTo>
                <a:lnTo>
                  <a:pt x="37514" y="2110154"/>
                </a:lnTo>
                <a:lnTo>
                  <a:pt x="37514" y="2110154"/>
                </a:lnTo>
                <a:cubicBezTo>
                  <a:pt x="16796" y="2110154"/>
                  <a:pt x="0" y="2093358"/>
                  <a:pt x="0" y="2072640"/>
                </a:cubicBezTo>
                <a:lnTo>
                  <a:pt x="0" y="37514"/>
                </a:lnTo>
                <a:cubicBezTo>
                  <a:pt x="0" y="16809"/>
                  <a:pt x="16809" y="0"/>
                  <a:pt x="37514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4" name="Shape 42"/>
          <p:cNvSpPr/>
          <p:nvPr/>
        </p:nvSpPr>
        <p:spPr>
          <a:xfrm>
            <a:off x="6337730" y="4058999"/>
            <a:ext cx="450166" cy="450166"/>
          </a:xfrm>
          <a:custGeom>
            <a:avLst/>
            <a:gdLst/>
            <a:ahLst/>
            <a:cxnLst/>
            <a:rect l="l" t="t" r="r" b="b"/>
            <a:pathLst>
              <a:path w="450166" h="450166">
                <a:moveTo>
                  <a:pt x="75029" y="0"/>
                </a:moveTo>
                <a:lnTo>
                  <a:pt x="375137" y="0"/>
                </a:lnTo>
                <a:cubicBezTo>
                  <a:pt x="416547" y="0"/>
                  <a:pt x="450166" y="33619"/>
                  <a:pt x="450166" y="75029"/>
                </a:cubicBezTo>
                <a:lnTo>
                  <a:pt x="450166" y="375137"/>
                </a:lnTo>
                <a:cubicBezTo>
                  <a:pt x="450166" y="416574"/>
                  <a:pt x="416574" y="450166"/>
                  <a:pt x="375137" y="450166"/>
                </a:cubicBezTo>
                <a:lnTo>
                  <a:pt x="75029" y="450166"/>
                </a:lnTo>
                <a:cubicBezTo>
                  <a:pt x="33619" y="450166"/>
                  <a:pt x="0" y="416547"/>
                  <a:pt x="0" y="375137"/>
                </a:cubicBezTo>
                <a:lnTo>
                  <a:pt x="0" y="75029"/>
                </a:lnTo>
                <a:cubicBezTo>
                  <a:pt x="0" y="33592"/>
                  <a:pt x="33592" y="0"/>
                  <a:pt x="75029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45" name="Shape 43"/>
          <p:cNvSpPr/>
          <p:nvPr/>
        </p:nvSpPr>
        <p:spPr>
          <a:xfrm>
            <a:off x="6469029" y="4190297"/>
            <a:ext cx="187569" cy="187569"/>
          </a:xfrm>
          <a:custGeom>
            <a:avLst/>
            <a:gdLst/>
            <a:ahLst/>
            <a:cxnLst/>
            <a:rect l="l" t="t" r="r" b="b"/>
            <a:pathLst>
              <a:path w="187569" h="187569">
                <a:moveTo>
                  <a:pt x="85175" y="1905"/>
                </a:moveTo>
                <a:cubicBezTo>
                  <a:pt x="90634" y="-623"/>
                  <a:pt x="96935" y="-623"/>
                  <a:pt x="102394" y="1905"/>
                </a:cubicBezTo>
                <a:lnTo>
                  <a:pt x="182477" y="38906"/>
                </a:lnTo>
                <a:cubicBezTo>
                  <a:pt x="185591" y="40335"/>
                  <a:pt x="187569" y="43449"/>
                  <a:pt x="187569" y="46892"/>
                </a:cubicBezTo>
                <a:cubicBezTo>
                  <a:pt x="187569" y="50336"/>
                  <a:pt x="185591" y="53450"/>
                  <a:pt x="182477" y="54879"/>
                </a:cubicBezTo>
                <a:lnTo>
                  <a:pt x="102394" y="91880"/>
                </a:lnTo>
                <a:cubicBezTo>
                  <a:pt x="96935" y="94407"/>
                  <a:pt x="90634" y="94407"/>
                  <a:pt x="85175" y="91880"/>
                </a:cubicBezTo>
                <a:lnTo>
                  <a:pt x="5092" y="54879"/>
                </a:lnTo>
                <a:cubicBezTo>
                  <a:pt x="1978" y="53413"/>
                  <a:pt x="0" y="50299"/>
                  <a:pt x="0" y="46892"/>
                </a:cubicBezTo>
                <a:cubicBezTo>
                  <a:pt x="0" y="43485"/>
                  <a:pt x="1978" y="40335"/>
                  <a:pt x="5092" y="38906"/>
                </a:cubicBezTo>
                <a:lnTo>
                  <a:pt x="85175" y="1905"/>
                </a:lnTo>
                <a:close/>
                <a:moveTo>
                  <a:pt x="17621" y="80010"/>
                </a:moveTo>
                <a:lnTo>
                  <a:pt x="77812" y="107816"/>
                </a:lnTo>
                <a:cubicBezTo>
                  <a:pt x="87960" y="112505"/>
                  <a:pt x="99646" y="112505"/>
                  <a:pt x="109794" y="107816"/>
                </a:cubicBezTo>
                <a:lnTo>
                  <a:pt x="169985" y="80010"/>
                </a:lnTo>
                <a:lnTo>
                  <a:pt x="182477" y="85798"/>
                </a:lnTo>
                <a:cubicBezTo>
                  <a:pt x="185591" y="87227"/>
                  <a:pt x="187569" y="90341"/>
                  <a:pt x="187569" y="93785"/>
                </a:cubicBezTo>
                <a:cubicBezTo>
                  <a:pt x="187569" y="97228"/>
                  <a:pt x="185591" y="100342"/>
                  <a:pt x="182477" y="101771"/>
                </a:cubicBezTo>
                <a:lnTo>
                  <a:pt x="102394" y="138772"/>
                </a:lnTo>
                <a:cubicBezTo>
                  <a:pt x="96935" y="141300"/>
                  <a:pt x="90634" y="141300"/>
                  <a:pt x="85175" y="138772"/>
                </a:cubicBezTo>
                <a:lnTo>
                  <a:pt x="5092" y="101771"/>
                </a:lnTo>
                <a:cubicBezTo>
                  <a:pt x="1978" y="100306"/>
                  <a:pt x="0" y="97192"/>
                  <a:pt x="0" y="93785"/>
                </a:cubicBezTo>
                <a:cubicBezTo>
                  <a:pt x="0" y="90378"/>
                  <a:pt x="1978" y="87227"/>
                  <a:pt x="5092" y="85798"/>
                </a:cubicBezTo>
                <a:lnTo>
                  <a:pt x="17585" y="80010"/>
                </a:lnTo>
                <a:close/>
                <a:moveTo>
                  <a:pt x="5092" y="132691"/>
                </a:moveTo>
                <a:lnTo>
                  <a:pt x="17585" y="126902"/>
                </a:lnTo>
                <a:lnTo>
                  <a:pt x="77775" y="154708"/>
                </a:lnTo>
                <a:cubicBezTo>
                  <a:pt x="87923" y="159397"/>
                  <a:pt x="99610" y="159397"/>
                  <a:pt x="109757" y="154708"/>
                </a:cubicBezTo>
                <a:lnTo>
                  <a:pt x="169948" y="126902"/>
                </a:lnTo>
                <a:lnTo>
                  <a:pt x="182440" y="132691"/>
                </a:lnTo>
                <a:cubicBezTo>
                  <a:pt x="185554" y="134119"/>
                  <a:pt x="187533" y="137233"/>
                  <a:pt x="187533" y="140677"/>
                </a:cubicBezTo>
                <a:cubicBezTo>
                  <a:pt x="187533" y="144121"/>
                  <a:pt x="185554" y="147235"/>
                  <a:pt x="182440" y="148663"/>
                </a:cubicBezTo>
                <a:lnTo>
                  <a:pt x="102357" y="185664"/>
                </a:lnTo>
                <a:cubicBezTo>
                  <a:pt x="96899" y="188192"/>
                  <a:pt x="90597" y="188192"/>
                  <a:pt x="85139" y="185664"/>
                </a:cubicBezTo>
                <a:lnTo>
                  <a:pt x="5092" y="148663"/>
                </a:lnTo>
                <a:cubicBezTo>
                  <a:pt x="1978" y="147198"/>
                  <a:pt x="0" y="144084"/>
                  <a:pt x="0" y="140677"/>
                </a:cubicBezTo>
                <a:cubicBezTo>
                  <a:pt x="0" y="137270"/>
                  <a:pt x="1978" y="134119"/>
                  <a:pt x="5092" y="13269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6" name="Text 44"/>
          <p:cNvSpPr/>
          <p:nvPr/>
        </p:nvSpPr>
        <p:spPr>
          <a:xfrm>
            <a:off x="6900438" y="4152783"/>
            <a:ext cx="1087902" cy="26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7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Batch Mode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337730" y="4621706"/>
            <a:ext cx="5401994" cy="4970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2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High-throughput processing for large sample sets. Implements parallel analysis with configurable worker threads and queue management.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364693" y="5257566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49" name="Text 47"/>
          <p:cNvSpPr/>
          <p:nvPr/>
        </p:nvSpPr>
        <p:spPr>
          <a:xfrm>
            <a:off x="6576881" y="5229431"/>
            <a:ext cx="2307102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1000+ files per batch operation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364693" y="5482650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1" name="Text 49"/>
          <p:cNvSpPr/>
          <p:nvPr/>
        </p:nvSpPr>
        <p:spPr>
          <a:xfrm>
            <a:off x="6576881" y="5454514"/>
            <a:ext cx="2738511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Configurable concurrency: 2-16 worker threads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364693" y="5707733"/>
            <a:ext cx="114886" cy="131298"/>
          </a:xfrm>
          <a:custGeom>
            <a:avLst/>
            <a:gdLst/>
            <a:ahLst/>
            <a:cxnLst/>
            <a:rect l="l" t="t" r="r" b="b"/>
            <a:pathLst>
              <a:path w="114886" h="131298">
                <a:moveTo>
                  <a:pt x="111501" y="17977"/>
                </a:moveTo>
                <a:cubicBezTo>
                  <a:pt x="115168" y="20644"/>
                  <a:pt x="115989" y="25772"/>
                  <a:pt x="113322" y="29440"/>
                </a:cubicBezTo>
                <a:lnTo>
                  <a:pt x="47673" y="119707"/>
                </a:lnTo>
                <a:cubicBezTo>
                  <a:pt x="46262" y="121656"/>
                  <a:pt x="44082" y="122862"/>
                  <a:pt x="41672" y="123067"/>
                </a:cubicBezTo>
                <a:cubicBezTo>
                  <a:pt x="39261" y="123272"/>
                  <a:pt x="36928" y="122374"/>
                  <a:pt x="35235" y="120682"/>
                </a:cubicBezTo>
                <a:lnTo>
                  <a:pt x="2411" y="87857"/>
                </a:lnTo>
                <a:cubicBezTo>
                  <a:pt x="-795" y="84652"/>
                  <a:pt x="-795" y="79446"/>
                  <a:pt x="2411" y="76240"/>
                </a:cubicBezTo>
                <a:cubicBezTo>
                  <a:pt x="5616" y="73035"/>
                  <a:pt x="10822" y="73035"/>
                  <a:pt x="14027" y="76240"/>
                </a:cubicBezTo>
                <a:lnTo>
                  <a:pt x="40056" y="102269"/>
                </a:lnTo>
                <a:lnTo>
                  <a:pt x="100064" y="19772"/>
                </a:lnTo>
                <a:cubicBezTo>
                  <a:pt x="102731" y="16105"/>
                  <a:pt x="107860" y="15284"/>
                  <a:pt x="111527" y="17951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3" name="Text 51"/>
          <p:cNvSpPr/>
          <p:nvPr/>
        </p:nvSpPr>
        <p:spPr>
          <a:xfrm>
            <a:off x="6576881" y="5679597"/>
            <a:ext cx="2307102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Automatic retry logic for failed analyses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378890" y="6133515"/>
            <a:ext cx="11430469" cy="720266"/>
          </a:xfrm>
          <a:custGeom>
            <a:avLst/>
            <a:gdLst/>
            <a:ahLst/>
            <a:cxnLst/>
            <a:rect l="l" t="t" r="r" b="b"/>
            <a:pathLst>
              <a:path w="11430469" h="720266">
                <a:moveTo>
                  <a:pt x="75030" y="0"/>
                </a:moveTo>
                <a:lnTo>
                  <a:pt x="11355439" y="0"/>
                </a:lnTo>
                <a:cubicBezTo>
                  <a:pt x="11396877" y="0"/>
                  <a:pt x="11430469" y="33592"/>
                  <a:pt x="11430469" y="75030"/>
                </a:cubicBezTo>
                <a:lnTo>
                  <a:pt x="11430469" y="645236"/>
                </a:lnTo>
                <a:cubicBezTo>
                  <a:pt x="11430469" y="686674"/>
                  <a:pt x="11396877" y="720266"/>
                  <a:pt x="11355439" y="720266"/>
                </a:cubicBezTo>
                <a:lnTo>
                  <a:pt x="75030" y="720266"/>
                </a:lnTo>
                <a:cubicBezTo>
                  <a:pt x="33592" y="720266"/>
                  <a:pt x="0" y="686674"/>
                  <a:pt x="0" y="645236"/>
                </a:cubicBezTo>
                <a:lnTo>
                  <a:pt x="0" y="75030"/>
                </a:lnTo>
                <a:cubicBezTo>
                  <a:pt x="0" y="33620"/>
                  <a:pt x="33620" y="0"/>
                  <a:pt x="75030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100000">
                <a:srgbClr val="2DD4BF">
                  <a:alpha val="10000"/>
                </a:srgbClr>
              </a:gs>
            </a:gsLst>
            <a:lin ang="0" scaled="1"/>
          </a:gra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55" name="Text 53"/>
          <p:cNvSpPr/>
          <p:nvPr/>
        </p:nvSpPr>
        <p:spPr>
          <a:xfrm>
            <a:off x="438912" y="6249808"/>
            <a:ext cx="2794782" cy="300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2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2.4s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462358" y="6549800"/>
            <a:ext cx="2747889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Avg. Processing Time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3275779" y="6249808"/>
            <a:ext cx="2794782" cy="300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2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500MB</a:t>
            </a:r>
            <a:endParaRPr lang="en-US" sz="1600" dirty="0"/>
          </a:p>
        </p:txBody>
      </p:sp>
      <p:sp>
        <p:nvSpPr>
          <p:cNvPr id="58" name="Text 56"/>
          <p:cNvSpPr/>
          <p:nvPr/>
        </p:nvSpPr>
        <p:spPr>
          <a:xfrm>
            <a:off x="3299226" y="6549800"/>
            <a:ext cx="2747889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Maximum File Size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6112647" y="6249808"/>
            <a:ext cx="2794782" cy="300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2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1000+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136093" y="6549800"/>
            <a:ext cx="2747889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Daily Sample Capacity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949514" y="6249808"/>
            <a:ext cx="2794782" cy="30011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2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99.2%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972960" y="6549800"/>
            <a:ext cx="2747889" cy="1875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4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Uptime Reliability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51354" y="351354"/>
            <a:ext cx="7167631" cy="210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kern="0" spc="55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STAGE 1: CONTROLLER LAYER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51354" y="632438"/>
            <a:ext cx="7255470" cy="3952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49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Main Window Controller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51354" y="1097983"/>
            <a:ext cx="7176415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5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Central Hub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51354" y="1449337"/>
            <a:ext cx="702709" cy="35135"/>
          </a:xfrm>
          <a:custGeom>
            <a:avLst/>
            <a:gdLst/>
            <a:ahLst/>
            <a:cxnLst/>
            <a:rect l="l" t="t" r="r" b="b"/>
            <a:pathLst>
              <a:path w="702709" h="35135">
                <a:moveTo>
                  <a:pt x="0" y="0"/>
                </a:moveTo>
                <a:lnTo>
                  <a:pt x="702709" y="0"/>
                </a:lnTo>
                <a:lnTo>
                  <a:pt x="702709" y="35135"/>
                </a:lnTo>
                <a:lnTo>
                  <a:pt x="0" y="35135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" name="Shape 4"/>
          <p:cNvSpPr/>
          <p:nvPr/>
        </p:nvSpPr>
        <p:spPr>
          <a:xfrm>
            <a:off x="354868" y="1628528"/>
            <a:ext cx="7095603" cy="5461805"/>
          </a:xfrm>
          <a:custGeom>
            <a:avLst/>
            <a:gdLst/>
            <a:ahLst/>
            <a:cxnLst/>
            <a:rect l="l" t="t" r="r" b="b"/>
            <a:pathLst>
              <a:path w="7095603" h="5461805">
                <a:moveTo>
                  <a:pt x="70293" y="0"/>
                </a:moveTo>
                <a:lnTo>
                  <a:pt x="7025310" y="0"/>
                </a:lnTo>
                <a:cubicBezTo>
                  <a:pt x="7064132" y="0"/>
                  <a:pt x="7095603" y="31471"/>
                  <a:pt x="7095603" y="70293"/>
                </a:cubicBezTo>
                <a:lnTo>
                  <a:pt x="7095603" y="5391512"/>
                </a:lnTo>
                <a:cubicBezTo>
                  <a:pt x="7095603" y="5430334"/>
                  <a:pt x="7064132" y="5461805"/>
                  <a:pt x="7025310" y="5461805"/>
                </a:cubicBezTo>
                <a:lnTo>
                  <a:pt x="70293" y="5461805"/>
                </a:lnTo>
                <a:cubicBezTo>
                  <a:pt x="31471" y="5461805"/>
                  <a:pt x="0" y="5430334"/>
                  <a:pt x="0" y="5391512"/>
                </a:cubicBezTo>
                <a:lnTo>
                  <a:pt x="0" y="70293"/>
                </a:lnTo>
                <a:cubicBezTo>
                  <a:pt x="0" y="31471"/>
                  <a:pt x="31471" y="0"/>
                  <a:pt x="70293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498923" y="1772584"/>
            <a:ext cx="6877764" cy="6851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MainWindow class serves as the </a:t>
            </a:r>
            <a:r>
              <a:rPr lang="en-US" sz="1107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central controller</a:t>
            </a:r>
            <a:r>
              <a:rPr lang="en-US" sz="1107" dirty="0">
                <a:solidFill>
                  <a:srgbClr val="E2E8F0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managing the entire analysis workflow from file ingestion to result presentation. It validates inputs, coordinates background threads, and maintains UI responsiveness.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516491" y="2598267"/>
            <a:ext cx="6789925" cy="948657"/>
          </a:xfrm>
          <a:custGeom>
            <a:avLst/>
            <a:gdLst/>
            <a:ahLst/>
            <a:cxnLst/>
            <a:rect l="l" t="t" r="r" b="b"/>
            <a:pathLst>
              <a:path w="6789925" h="948657">
                <a:moveTo>
                  <a:pt x="35135" y="0"/>
                </a:moveTo>
                <a:lnTo>
                  <a:pt x="6754787" y="0"/>
                </a:lnTo>
                <a:cubicBezTo>
                  <a:pt x="6774193" y="0"/>
                  <a:pt x="6789925" y="15732"/>
                  <a:pt x="6789925" y="35138"/>
                </a:cubicBezTo>
                <a:lnTo>
                  <a:pt x="6789925" y="913519"/>
                </a:lnTo>
                <a:cubicBezTo>
                  <a:pt x="6789925" y="932925"/>
                  <a:pt x="6774193" y="948657"/>
                  <a:pt x="6754787" y="948657"/>
                </a:cubicBezTo>
                <a:lnTo>
                  <a:pt x="35135" y="948657"/>
                </a:lnTo>
                <a:cubicBezTo>
                  <a:pt x="15731" y="948657"/>
                  <a:pt x="0" y="932926"/>
                  <a:pt x="0" y="913522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9" name="Shape 7"/>
          <p:cNvSpPr/>
          <p:nvPr/>
        </p:nvSpPr>
        <p:spPr>
          <a:xfrm>
            <a:off x="516491" y="2598267"/>
            <a:ext cx="35135" cy="948657"/>
          </a:xfrm>
          <a:custGeom>
            <a:avLst/>
            <a:gdLst/>
            <a:ahLst/>
            <a:cxnLst/>
            <a:rect l="l" t="t" r="r" b="b"/>
            <a:pathLst>
              <a:path w="35135" h="948657">
                <a:moveTo>
                  <a:pt x="35135" y="0"/>
                </a:moveTo>
                <a:lnTo>
                  <a:pt x="35135" y="0"/>
                </a:lnTo>
                <a:lnTo>
                  <a:pt x="35135" y="948657"/>
                </a:lnTo>
                <a:lnTo>
                  <a:pt x="35135" y="948657"/>
                </a:lnTo>
                <a:cubicBezTo>
                  <a:pt x="15731" y="948657"/>
                  <a:pt x="0" y="932926"/>
                  <a:pt x="0" y="913522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0" name="Shape 8"/>
          <p:cNvSpPr/>
          <p:nvPr/>
        </p:nvSpPr>
        <p:spPr>
          <a:xfrm>
            <a:off x="639465" y="2703673"/>
            <a:ext cx="281084" cy="281084"/>
          </a:xfrm>
          <a:custGeom>
            <a:avLst/>
            <a:gdLst/>
            <a:ahLst/>
            <a:cxnLst/>
            <a:rect l="l" t="t" r="r" b="b"/>
            <a:pathLst>
              <a:path w="281084" h="281084">
                <a:moveTo>
                  <a:pt x="35135" y="0"/>
                </a:moveTo>
                <a:lnTo>
                  <a:pt x="245948" y="0"/>
                </a:lnTo>
                <a:cubicBezTo>
                  <a:pt x="265353" y="0"/>
                  <a:pt x="281084" y="15731"/>
                  <a:pt x="281084" y="35135"/>
                </a:cubicBezTo>
                <a:lnTo>
                  <a:pt x="281084" y="245948"/>
                </a:lnTo>
                <a:cubicBezTo>
                  <a:pt x="281084" y="265353"/>
                  <a:pt x="265353" y="281084"/>
                  <a:pt x="245948" y="281084"/>
                </a:cubicBezTo>
                <a:lnTo>
                  <a:pt x="35135" y="281084"/>
                </a:lnTo>
                <a:cubicBezTo>
                  <a:pt x="15731" y="281084"/>
                  <a:pt x="0" y="265353"/>
                  <a:pt x="0" y="245948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54863" y="2721241"/>
            <a:ext cx="131758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5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025955" y="2703673"/>
            <a:ext cx="6254110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5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File Validation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1025955" y="2984757"/>
            <a:ext cx="6245326" cy="4567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Multi-layer validation: file size, MIME type, permissions, and signature checks against supported formats.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16491" y="3652330"/>
            <a:ext cx="6789925" cy="948657"/>
          </a:xfrm>
          <a:custGeom>
            <a:avLst/>
            <a:gdLst/>
            <a:ahLst/>
            <a:cxnLst/>
            <a:rect l="l" t="t" r="r" b="b"/>
            <a:pathLst>
              <a:path w="6789925" h="948657">
                <a:moveTo>
                  <a:pt x="35135" y="0"/>
                </a:moveTo>
                <a:lnTo>
                  <a:pt x="6754787" y="0"/>
                </a:lnTo>
                <a:cubicBezTo>
                  <a:pt x="6774193" y="0"/>
                  <a:pt x="6789925" y="15732"/>
                  <a:pt x="6789925" y="35138"/>
                </a:cubicBezTo>
                <a:lnTo>
                  <a:pt x="6789925" y="913519"/>
                </a:lnTo>
                <a:cubicBezTo>
                  <a:pt x="6789925" y="932925"/>
                  <a:pt x="6774193" y="948657"/>
                  <a:pt x="6754787" y="948657"/>
                </a:cubicBezTo>
                <a:lnTo>
                  <a:pt x="35135" y="948657"/>
                </a:lnTo>
                <a:cubicBezTo>
                  <a:pt x="15731" y="948657"/>
                  <a:pt x="0" y="932926"/>
                  <a:pt x="0" y="913522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5" name="Shape 13"/>
          <p:cNvSpPr/>
          <p:nvPr/>
        </p:nvSpPr>
        <p:spPr>
          <a:xfrm>
            <a:off x="516491" y="3652330"/>
            <a:ext cx="35135" cy="948657"/>
          </a:xfrm>
          <a:custGeom>
            <a:avLst/>
            <a:gdLst/>
            <a:ahLst/>
            <a:cxnLst/>
            <a:rect l="l" t="t" r="r" b="b"/>
            <a:pathLst>
              <a:path w="35135" h="948657">
                <a:moveTo>
                  <a:pt x="35135" y="0"/>
                </a:moveTo>
                <a:lnTo>
                  <a:pt x="35135" y="0"/>
                </a:lnTo>
                <a:lnTo>
                  <a:pt x="35135" y="948657"/>
                </a:lnTo>
                <a:lnTo>
                  <a:pt x="35135" y="948657"/>
                </a:lnTo>
                <a:cubicBezTo>
                  <a:pt x="15731" y="948657"/>
                  <a:pt x="0" y="932926"/>
                  <a:pt x="0" y="913522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6" name="Shape 14"/>
          <p:cNvSpPr/>
          <p:nvPr/>
        </p:nvSpPr>
        <p:spPr>
          <a:xfrm>
            <a:off x="639465" y="3757736"/>
            <a:ext cx="281084" cy="281084"/>
          </a:xfrm>
          <a:custGeom>
            <a:avLst/>
            <a:gdLst/>
            <a:ahLst/>
            <a:cxnLst/>
            <a:rect l="l" t="t" r="r" b="b"/>
            <a:pathLst>
              <a:path w="281084" h="281084">
                <a:moveTo>
                  <a:pt x="35135" y="0"/>
                </a:moveTo>
                <a:lnTo>
                  <a:pt x="245948" y="0"/>
                </a:lnTo>
                <a:cubicBezTo>
                  <a:pt x="265353" y="0"/>
                  <a:pt x="281084" y="15731"/>
                  <a:pt x="281084" y="35135"/>
                </a:cubicBezTo>
                <a:lnTo>
                  <a:pt x="281084" y="245948"/>
                </a:lnTo>
                <a:cubicBezTo>
                  <a:pt x="281084" y="265353"/>
                  <a:pt x="265353" y="281084"/>
                  <a:pt x="245948" y="281084"/>
                </a:cubicBezTo>
                <a:lnTo>
                  <a:pt x="35135" y="281084"/>
                </a:lnTo>
                <a:cubicBezTo>
                  <a:pt x="15731" y="281084"/>
                  <a:pt x="0" y="265353"/>
                  <a:pt x="0" y="245948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739711" y="3775304"/>
            <a:ext cx="158110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5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025955" y="3757736"/>
            <a:ext cx="6254110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5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Memory Loading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025955" y="4038820"/>
            <a:ext cx="6245326" cy="4567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Efficient file mapping into memory using memory-mapped I/O for large files, enabling fast access by analysis engines.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16491" y="4706394"/>
            <a:ext cx="6789925" cy="948657"/>
          </a:xfrm>
          <a:custGeom>
            <a:avLst/>
            <a:gdLst/>
            <a:ahLst/>
            <a:cxnLst/>
            <a:rect l="l" t="t" r="r" b="b"/>
            <a:pathLst>
              <a:path w="6789925" h="948657">
                <a:moveTo>
                  <a:pt x="35135" y="0"/>
                </a:moveTo>
                <a:lnTo>
                  <a:pt x="6754787" y="0"/>
                </a:lnTo>
                <a:cubicBezTo>
                  <a:pt x="6774193" y="0"/>
                  <a:pt x="6789925" y="15732"/>
                  <a:pt x="6789925" y="35138"/>
                </a:cubicBezTo>
                <a:lnTo>
                  <a:pt x="6789925" y="913519"/>
                </a:lnTo>
                <a:cubicBezTo>
                  <a:pt x="6789925" y="932925"/>
                  <a:pt x="6774193" y="948657"/>
                  <a:pt x="6754787" y="948657"/>
                </a:cubicBezTo>
                <a:lnTo>
                  <a:pt x="35135" y="948657"/>
                </a:lnTo>
                <a:cubicBezTo>
                  <a:pt x="15731" y="948657"/>
                  <a:pt x="0" y="932926"/>
                  <a:pt x="0" y="913522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1" name="Shape 19"/>
          <p:cNvSpPr/>
          <p:nvPr/>
        </p:nvSpPr>
        <p:spPr>
          <a:xfrm>
            <a:off x="516491" y="4706394"/>
            <a:ext cx="35135" cy="948657"/>
          </a:xfrm>
          <a:custGeom>
            <a:avLst/>
            <a:gdLst/>
            <a:ahLst/>
            <a:cxnLst/>
            <a:rect l="l" t="t" r="r" b="b"/>
            <a:pathLst>
              <a:path w="35135" h="948657">
                <a:moveTo>
                  <a:pt x="35135" y="0"/>
                </a:moveTo>
                <a:lnTo>
                  <a:pt x="35135" y="0"/>
                </a:lnTo>
                <a:lnTo>
                  <a:pt x="35135" y="948657"/>
                </a:lnTo>
                <a:lnTo>
                  <a:pt x="35135" y="948657"/>
                </a:lnTo>
                <a:cubicBezTo>
                  <a:pt x="15731" y="948657"/>
                  <a:pt x="0" y="932926"/>
                  <a:pt x="0" y="913522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2" name="Shape 20"/>
          <p:cNvSpPr/>
          <p:nvPr/>
        </p:nvSpPr>
        <p:spPr>
          <a:xfrm>
            <a:off x="639465" y="4811800"/>
            <a:ext cx="281084" cy="281084"/>
          </a:xfrm>
          <a:custGeom>
            <a:avLst/>
            <a:gdLst/>
            <a:ahLst/>
            <a:cxnLst/>
            <a:rect l="l" t="t" r="r" b="b"/>
            <a:pathLst>
              <a:path w="281084" h="281084">
                <a:moveTo>
                  <a:pt x="35135" y="0"/>
                </a:moveTo>
                <a:lnTo>
                  <a:pt x="245948" y="0"/>
                </a:lnTo>
                <a:cubicBezTo>
                  <a:pt x="265353" y="0"/>
                  <a:pt x="281084" y="15731"/>
                  <a:pt x="281084" y="35135"/>
                </a:cubicBezTo>
                <a:lnTo>
                  <a:pt x="281084" y="245948"/>
                </a:lnTo>
                <a:cubicBezTo>
                  <a:pt x="281084" y="265353"/>
                  <a:pt x="265353" y="281084"/>
                  <a:pt x="245948" y="281084"/>
                </a:cubicBezTo>
                <a:lnTo>
                  <a:pt x="35135" y="281084"/>
                </a:lnTo>
                <a:cubicBezTo>
                  <a:pt x="15731" y="281084"/>
                  <a:pt x="0" y="265353"/>
                  <a:pt x="0" y="245948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23" name="Text 21"/>
          <p:cNvSpPr/>
          <p:nvPr/>
        </p:nvSpPr>
        <p:spPr>
          <a:xfrm>
            <a:off x="737625" y="4829368"/>
            <a:ext cx="166893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5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025955" y="4811800"/>
            <a:ext cx="6254110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5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Thread Management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025955" y="5092883"/>
            <a:ext cx="6245326" cy="4567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Creates AnalysisWorker as a QThread, preventing UI freezing. Implements cancellation, pause/resume, and priority controls.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16491" y="5760457"/>
            <a:ext cx="6789925" cy="948657"/>
          </a:xfrm>
          <a:custGeom>
            <a:avLst/>
            <a:gdLst/>
            <a:ahLst/>
            <a:cxnLst/>
            <a:rect l="l" t="t" r="r" b="b"/>
            <a:pathLst>
              <a:path w="6789925" h="948657">
                <a:moveTo>
                  <a:pt x="35135" y="0"/>
                </a:moveTo>
                <a:lnTo>
                  <a:pt x="6754787" y="0"/>
                </a:lnTo>
                <a:cubicBezTo>
                  <a:pt x="6774193" y="0"/>
                  <a:pt x="6789925" y="15732"/>
                  <a:pt x="6789925" y="35138"/>
                </a:cubicBezTo>
                <a:lnTo>
                  <a:pt x="6789925" y="913519"/>
                </a:lnTo>
                <a:cubicBezTo>
                  <a:pt x="6789925" y="932925"/>
                  <a:pt x="6774193" y="948657"/>
                  <a:pt x="6754787" y="948657"/>
                </a:cubicBezTo>
                <a:lnTo>
                  <a:pt x="35135" y="948657"/>
                </a:lnTo>
                <a:cubicBezTo>
                  <a:pt x="15731" y="948657"/>
                  <a:pt x="0" y="932926"/>
                  <a:pt x="0" y="913522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7" name="Shape 25"/>
          <p:cNvSpPr/>
          <p:nvPr/>
        </p:nvSpPr>
        <p:spPr>
          <a:xfrm>
            <a:off x="516491" y="5760457"/>
            <a:ext cx="35135" cy="948657"/>
          </a:xfrm>
          <a:custGeom>
            <a:avLst/>
            <a:gdLst/>
            <a:ahLst/>
            <a:cxnLst/>
            <a:rect l="l" t="t" r="r" b="b"/>
            <a:pathLst>
              <a:path w="35135" h="948657">
                <a:moveTo>
                  <a:pt x="35135" y="0"/>
                </a:moveTo>
                <a:lnTo>
                  <a:pt x="35135" y="0"/>
                </a:lnTo>
                <a:lnTo>
                  <a:pt x="35135" y="948657"/>
                </a:lnTo>
                <a:lnTo>
                  <a:pt x="35135" y="948657"/>
                </a:lnTo>
                <a:cubicBezTo>
                  <a:pt x="15731" y="948657"/>
                  <a:pt x="0" y="932926"/>
                  <a:pt x="0" y="913522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8" name="Shape 26"/>
          <p:cNvSpPr/>
          <p:nvPr/>
        </p:nvSpPr>
        <p:spPr>
          <a:xfrm>
            <a:off x="639465" y="5865863"/>
            <a:ext cx="281084" cy="281084"/>
          </a:xfrm>
          <a:custGeom>
            <a:avLst/>
            <a:gdLst/>
            <a:ahLst/>
            <a:cxnLst/>
            <a:rect l="l" t="t" r="r" b="b"/>
            <a:pathLst>
              <a:path w="281084" h="281084">
                <a:moveTo>
                  <a:pt x="35135" y="0"/>
                </a:moveTo>
                <a:lnTo>
                  <a:pt x="245948" y="0"/>
                </a:lnTo>
                <a:cubicBezTo>
                  <a:pt x="265353" y="0"/>
                  <a:pt x="281084" y="15731"/>
                  <a:pt x="281084" y="35135"/>
                </a:cubicBezTo>
                <a:lnTo>
                  <a:pt x="281084" y="245948"/>
                </a:lnTo>
                <a:cubicBezTo>
                  <a:pt x="281084" y="265353"/>
                  <a:pt x="265353" y="281084"/>
                  <a:pt x="245948" y="281084"/>
                </a:cubicBezTo>
                <a:lnTo>
                  <a:pt x="35135" y="281084"/>
                </a:lnTo>
                <a:cubicBezTo>
                  <a:pt x="15731" y="281084"/>
                  <a:pt x="0" y="265353"/>
                  <a:pt x="0" y="245948"/>
                </a:cubicBezTo>
                <a:lnTo>
                  <a:pt x="0" y="35135"/>
                </a:lnTo>
                <a:cubicBezTo>
                  <a:pt x="0" y="15744"/>
                  <a:pt x="15744" y="0"/>
                  <a:pt x="35135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29" name="Text 27"/>
          <p:cNvSpPr/>
          <p:nvPr/>
        </p:nvSpPr>
        <p:spPr>
          <a:xfrm>
            <a:off x="739821" y="5883431"/>
            <a:ext cx="158110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5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025955" y="5865863"/>
            <a:ext cx="6254110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45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Progress Signaling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1025955" y="6146947"/>
            <a:ext cx="6245326" cy="45676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07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Qt signal/slot mechanism for real-time updates. Emits signals for stage changes, percentage complete, and log messages.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7631748" y="354868"/>
            <a:ext cx="4205713" cy="2422589"/>
          </a:xfrm>
          <a:custGeom>
            <a:avLst/>
            <a:gdLst/>
            <a:ahLst/>
            <a:cxnLst/>
            <a:rect l="l" t="t" r="r" b="b"/>
            <a:pathLst>
              <a:path w="4205713" h="2422589">
                <a:moveTo>
                  <a:pt x="70279" y="0"/>
                </a:moveTo>
                <a:lnTo>
                  <a:pt x="4135434" y="0"/>
                </a:lnTo>
                <a:cubicBezTo>
                  <a:pt x="4174248" y="0"/>
                  <a:pt x="4205713" y="31465"/>
                  <a:pt x="4205713" y="70279"/>
                </a:cubicBezTo>
                <a:lnTo>
                  <a:pt x="4205713" y="2352310"/>
                </a:lnTo>
                <a:cubicBezTo>
                  <a:pt x="4205713" y="2391124"/>
                  <a:pt x="4174248" y="2422589"/>
                  <a:pt x="4135434" y="2422589"/>
                </a:cubicBezTo>
                <a:lnTo>
                  <a:pt x="70279" y="2422589"/>
                </a:lnTo>
                <a:cubicBezTo>
                  <a:pt x="31465" y="2422589"/>
                  <a:pt x="0" y="2391124"/>
                  <a:pt x="0" y="2352310"/>
                </a:cubicBezTo>
                <a:lnTo>
                  <a:pt x="0" y="70279"/>
                </a:lnTo>
                <a:cubicBezTo>
                  <a:pt x="0" y="31491"/>
                  <a:pt x="31491" y="0"/>
                  <a:pt x="70279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7797763" y="534059"/>
            <a:ext cx="175677" cy="175677"/>
          </a:xfrm>
          <a:custGeom>
            <a:avLst/>
            <a:gdLst/>
            <a:ahLst/>
            <a:cxnLst/>
            <a:rect l="l" t="t" r="r" b="b"/>
            <a:pathLst>
              <a:path w="175677" h="175677">
                <a:moveTo>
                  <a:pt x="65879" y="21960"/>
                </a:moveTo>
                <a:cubicBezTo>
                  <a:pt x="65879" y="15886"/>
                  <a:pt x="70786" y="10980"/>
                  <a:pt x="76859" y="10980"/>
                </a:cubicBezTo>
                <a:lnTo>
                  <a:pt x="98818" y="10980"/>
                </a:lnTo>
                <a:cubicBezTo>
                  <a:pt x="104892" y="10980"/>
                  <a:pt x="109798" y="15886"/>
                  <a:pt x="109798" y="21960"/>
                </a:cubicBezTo>
                <a:lnTo>
                  <a:pt x="109798" y="43919"/>
                </a:lnTo>
                <a:cubicBezTo>
                  <a:pt x="109798" y="49993"/>
                  <a:pt x="104892" y="54899"/>
                  <a:pt x="98818" y="54899"/>
                </a:cubicBezTo>
                <a:lnTo>
                  <a:pt x="96073" y="54899"/>
                </a:lnTo>
                <a:lnTo>
                  <a:pt x="96073" y="76859"/>
                </a:lnTo>
                <a:lnTo>
                  <a:pt x="137248" y="76859"/>
                </a:lnTo>
                <a:cubicBezTo>
                  <a:pt x="150904" y="76859"/>
                  <a:pt x="161952" y="87907"/>
                  <a:pt x="161952" y="101563"/>
                </a:cubicBezTo>
                <a:lnTo>
                  <a:pt x="161952" y="120778"/>
                </a:lnTo>
                <a:lnTo>
                  <a:pt x="164697" y="120778"/>
                </a:lnTo>
                <a:cubicBezTo>
                  <a:pt x="170771" y="120778"/>
                  <a:pt x="175677" y="125685"/>
                  <a:pt x="175677" y="131758"/>
                </a:cubicBezTo>
                <a:lnTo>
                  <a:pt x="175677" y="153718"/>
                </a:lnTo>
                <a:cubicBezTo>
                  <a:pt x="175677" y="159791"/>
                  <a:pt x="170771" y="164697"/>
                  <a:pt x="164697" y="164697"/>
                </a:cubicBezTo>
                <a:lnTo>
                  <a:pt x="142738" y="164697"/>
                </a:lnTo>
                <a:cubicBezTo>
                  <a:pt x="136665" y="164697"/>
                  <a:pt x="131758" y="159791"/>
                  <a:pt x="131758" y="153718"/>
                </a:cubicBezTo>
                <a:lnTo>
                  <a:pt x="131758" y="131758"/>
                </a:lnTo>
                <a:cubicBezTo>
                  <a:pt x="131758" y="125685"/>
                  <a:pt x="136665" y="120778"/>
                  <a:pt x="142738" y="120778"/>
                </a:cubicBezTo>
                <a:lnTo>
                  <a:pt x="145483" y="120778"/>
                </a:lnTo>
                <a:lnTo>
                  <a:pt x="145483" y="101563"/>
                </a:lnTo>
                <a:cubicBezTo>
                  <a:pt x="145483" y="97000"/>
                  <a:pt x="141811" y="93329"/>
                  <a:pt x="137248" y="93329"/>
                </a:cubicBezTo>
                <a:lnTo>
                  <a:pt x="96073" y="93329"/>
                </a:lnTo>
                <a:lnTo>
                  <a:pt x="96073" y="120778"/>
                </a:lnTo>
                <a:lnTo>
                  <a:pt x="98818" y="120778"/>
                </a:lnTo>
                <a:cubicBezTo>
                  <a:pt x="104892" y="120778"/>
                  <a:pt x="109798" y="125685"/>
                  <a:pt x="109798" y="131758"/>
                </a:cubicBezTo>
                <a:lnTo>
                  <a:pt x="109798" y="153718"/>
                </a:lnTo>
                <a:cubicBezTo>
                  <a:pt x="109798" y="159791"/>
                  <a:pt x="104892" y="164697"/>
                  <a:pt x="98818" y="164697"/>
                </a:cubicBezTo>
                <a:lnTo>
                  <a:pt x="76859" y="164697"/>
                </a:lnTo>
                <a:cubicBezTo>
                  <a:pt x="70786" y="164697"/>
                  <a:pt x="65879" y="159791"/>
                  <a:pt x="65879" y="153718"/>
                </a:cubicBezTo>
                <a:lnTo>
                  <a:pt x="65879" y="131758"/>
                </a:lnTo>
                <a:cubicBezTo>
                  <a:pt x="65879" y="125685"/>
                  <a:pt x="70786" y="120778"/>
                  <a:pt x="76859" y="120778"/>
                </a:cubicBezTo>
                <a:lnTo>
                  <a:pt x="79604" y="120778"/>
                </a:lnTo>
                <a:lnTo>
                  <a:pt x="79604" y="93329"/>
                </a:lnTo>
                <a:lnTo>
                  <a:pt x="38429" y="93329"/>
                </a:lnTo>
                <a:cubicBezTo>
                  <a:pt x="33866" y="93329"/>
                  <a:pt x="30195" y="97000"/>
                  <a:pt x="30195" y="101563"/>
                </a:cubicBezTo>
                <a:lnTo>
                  <a:pt x="30195" y="120778"/>
                </a:lnTo>
                <a:lnTo>
                  <a:pt x="32939" y="120778"/>
                </a:lnTo>
                <a:cubicBezTo>
                  <a:pt x="39013" y="120778"/>
                  <a:pt x="43919" y="125685"/>
                  <a:pt x="43919" y="131758"/>
                </a:cubicBezTo>
                <a:lnTo>
                  <a:pt x="43919" y="153718"/>
                </a:lnTo>
                <a:cubicBezTo>
                  <a:pt x="43919" y="159791"/>
                  <a:pt x="39013" y="164697"/>
                  <a:pt x="32939" y="164697"/>
                </a:cubicBezTo>
                <a:lnTo>
                  <a:pt x="10980" y="164697"/>
                </a:lnTo>
                <a:cubicBezTo>
                  <a:pt x="4907" y="164697"/>
                  <a:pt x="0" y="159791"/>
                  <a:pt x="0" y="153718"/>
                </a:cubicBezTo>
                <a:lnTo>
                  <a:pt x="0" y="131758"/>
                </a:lnTo>
                <a:cubicBezTo>
                  <a:pt x="0" y="125685"/>
                  <a:pt x="4907" y="120778"/>
                  <a:pt x="10980" y="120778"/>
                </a:cubicBezTo>
                <a:lnTo>
                  <a:pt x="13725" y="120778"/>
                </a:lnTo>
                <a:lnTo>
                  <a:pt x="13725" y="101563"/>
                </a:lnTo>
                <a:cubicBezTo>
                  <a:pt x="13725" y="87907"/>
                  <a:pt x="24773" y="76859"/>
                  <a:pt x="38429" y="76859"/>
                </a:cubicBezTo>
                <a:lnTo>
                  <a:pt x="79604" y="76859"/>
                </a:lnTo>
                <a:lnTo>
                  <a:pt x="79604" y="54899"/>
                </a:lnTo>
                <a:lnTo>
                  <a:pt x="76859" y="54899"/>
                </a:lnTo>
                <a:cubicBezTo>
                  <a:pt x="70786" y="54899"/>
                  <a:pt x="65879" y="49993"/>
                  <a:pt x="65879" y="43919"/>
                </a:cubicBezTo>
                <a:lnTo>
                  <a:pt x="65879" y="2196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34" name="Text 32"/>
          <p:cNvSpPr/>
          <p:nvPr/>
        </p:nvSpPr>
        <p:spPr>
          <a:xfrm>
            <a:off x="7995400" y="498924"/>
            <a:ext cx="3785844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3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Controller Architecture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779317" y="853792"/>
            <a:ext cx="3915846" cy="920549"/>
          </a:xfrm>
          <a:custGeom>
            <a:avLst/>
            <a:gdLst/>
            <a:ahLst/>
            <a:cxnLst/>
            <a:rect l="l" t="t" r="r" b="b"/>
            <a:pathLst>
              <a:path w="3915846" h="920549">
                <a:moveTo>
                  <a:pt x="35137" y="0"/>
                </a:moveTo>
                <a:lnTo>
                  <a:pt x="3880708" y="0"/>
                </a:lnTo>
                <a:cubicBezTo>
                  <a:pt x="3900114" y="0"/>
                  <a:pt x="3915846" y="15732"/>
                  <a:pt x="3915846" y="35137"/>
                </a:cubicBezTo>
                <a:lnTo>
                  <a:pt x="3915846" y="885411"/>
                </a:lnTo>
                <a:cubicBezTo>
                  <a:pt x="3915846" y="904817"/>
                  <a:pt x="3900114" y="920549"/>
                  <a:pt x="3880708" y="920549"/>
                </a:cubicBezTo>
                <a:lnTo>
                  <a:pt x="35137" y="920549"/>
                </a:lnTo>
                <a:cubicBezTo>
                  <a:pt x="15732" y="920549"/>
                  <a:pt x="0" y="904817"/>
                  <a:pt x="0" y="885411"/>
                </a:cubicBezTo>
                <a:lnTo>
                  <a:pt x="0" y="35137"/>
                </a:lnTo>
                <a:cubicBezTo>
                  <a:pt x="0" y="15732"/>
                  <a:pt x="15732" y="0"/>
                  <a:pt x="35137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36" name="Text 34"/>
          <p:cNvSpPr/>
          <p:nvPr/>
        </p:nvSpPr>
        <p:spPr>
          <a:xfrm>
            <a:off x="7853102" y="927575"/>
            <a:ext cx="3829764" cy="175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8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MainWindow Class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7853102" y="1138387"/>
            <a:ext cx="3820980" cy="140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validateFile()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7853102" y="1278820"/>
            <a:ext cx="3820980" cy="140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loadFileToMemory()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853102" y="1419252"/>
            <a:ext cx="3820980" cy="140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createAnalysisWorker()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853102" y="1559684"/>
            <a:ext cx="3820980" cy="140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 emitProgressSignal()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7779317" y="1851198"/>
            <a:ext cx="3915846" cy="780007"/>
          </a:xfrm>
          <a:custGeom>
            <a:avLst/>
            <a:gdLst/>
            <a:ahLst/>
            <a:cxnLst/>
            <a:rect l="l" t="t" r="r" b="b"/>
            <a:pathLst>
              <a:path w="3915846" h="780007">
                <a:moveTo>
                  <a:pt x="35139" y="0"/>
                </a:moveTo>
                <a:lnTo>
                  <a:pt x="3880706" y="0"/>
                </a:lnTo>
                <a:cubicBezTo>
                  <a:pt x="3900113" y="0"/>
                  <a:pt x="3915846" y="15732"/>
                  <a:pt x="3915846" y="35139"/>
                </a:cubicBezTo>
                <a:lnTo>
                  <a:pt x="3915846" y="744868"/>
                </a:lnTo>
                <a:cubicBezTo>
                  <a:pt x="3915846" y="764275"/>
                  <a:pt x="3900113" y="780007"/>
                  <a:pt x="3880706" y="780007"/>
                </a:cubicBezTo>
                <a:lnTo>
                  <a:pt x="35139" y="780007"/>
                </a:lnTo>
                <a:cubicBezTo>
                  <a:pt x="15732" y="780007"/>
                  <a:pt x="0" y="764275"/>
                  <a:pt x="0" y="744868"/>
                </a:cubicBezTo>
                <a:lnTo>
                  <a:pt x="0" y="35139"/>
                </a:lnTo>
                <a:cubicBezTo>
                  <a:pt x="0" y="15745"/>
                  <a:pt x="15745" y="0"/>
                  <a:pt x="35139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42" name="Text 40"/>
          <p:cNvSpPr/>
          <p:nvPr/>
        </p:nvSpPr>
        <p:spPr>
          <a:xfrm>
            <a:off x="7853102" y="1924982"/>
            <a:ext cx="3829764" cy="175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8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AnalysisWorker (QThread)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853102" y="2135795"/>
            <a:ext cx="3820980" cy="140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run() // Main analysis loop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853102" y="2276228"/>
            <a:ext cx="3820980" cy="140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├─ processStage()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853102" y="2416660"/>
            <a:ext cx="3820980" cy="1405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30" dirty="0">
                <a:solidFill>
                  <a:srgbClr val="E2E8F0">
                    <a:alpha val="6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└─ emitStageResult()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631748" y="2926013"/>
            <a:ext cx="4205713" cy="3019892"/>
          </a:xfrm>
          <a:custGeom>
            <a:avLst/>
            <a:gdLst/>
            <a:ahLst/>
            <a:cxnLst/>
            <a:rect l="l" t="t" r="r" b="b"/>
            <a:pathLst>
              <a:path w="4205713" h="3019892">
                <a:moveTo>
                  <a:pt x="70273" y="0"/>
                </a:moveTo>
                <a:lnTo>
                  <a:pt x="4135440" y="0"/>
                </a:lnTo>
                <a:cubicBezTo>
                  <a:pt x="4174251" y="0"/>
                  <a:pt x="4205713" y="31462"/>
                  <a:pt x="4205713" y="70273"/>
                </a:cubicBezTo>
                <a:lnTo>
                  <a:pt x="4205713" y="2949619"/>
                </a:lnTo>
                <a:cubicBezTo>
                  <a:pt x="4205713" y="2988429"/>
                  <a:pt x="4174251" y="3019892"/>
                  <a:pt x="4135440" y="3019892"/>
                </a:cubicBezTo>
                <a:lnTo>
                  <a:pt x="70273" y="3019892"/>
                </a:lnTo>
                <a:cubicBezTo>
                  <a:pt x="31462" y="3019892"/>
                  <a:pt x="0" y="2988429"/>
                  <a:pt x="0" y="2949619"/>
                </a:cubicBezTo>
                <a:lnTo>
                  <a:pt x="0" y="70273"/>
                </a:lnTo>
                <a:cubicBezTo>
                  <a:pt x="0" y="31488"/>
                  <a:pt x="31488" y="0"/>
                  <a:pt x="70273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7797763" y="3105204"/>
            <a:ext cx="175677" cy="175677"/>
          </a:xfrm>
          <a:custGeom>
            <a:avLst/>
            <a:gdLst/>
            <a:ahLst/>
            <a:cxnLst/>
            <a:rect l="l" t="t" r="r" b="b"/>
            <a:pathLst>
              <a:path w="175677" h="175677">
                <a:moveTo>
                  <a:pt x="45909" y="12455"/>
                </a:moveTo>
                <a:cubicBezTo>
                  <a:pt x="49649" y="15063"/>
                  <a:pt x="50542" y="20210"/>
                  <a:pt x="47934" y="23915"/>
                </a:cubicBezTo>
                <a:lnTo>
                  <a:pt x="28719" y="51365"/>
                </a:lnTo>
                <a:cubicBezTo>
                  <a:pt x="27312" y="53355"/>
                  <a:pt x="25116" y="54625"/>
                  <a:pt x="22680" y="54831"/>
                </a:cubicBezTo>
                <a:cubicBezTo>
                  <a:pt x="20244" y="55036"/>
                  <a:pt x="17842" y="54213"/>
                  <a:pt x="16127" y="52497"/>
                </a:cubicBezTo>
                <a:lnTo>
                  <a:pt x="2402" y="38773"/>
                </a:lnTo>
                <a:cubicBezTo>
                  <a:pt x="-789" y="35547"/>
                  <a:pt x="-789" y="30332"/>
                  <a:pt x="2402" y="27106"/>
                </a:cubicBezTo>
                <a:cubicBezTo>
                  <a:pt x="5593" y="23881"/>
                  <a:pt x="10843" y="23915"/>
                  <a:pt x="14068" y="27106"/>
                </a:cubicBezTo>
                <a:lnTo>
                  <a:pt x="20862" y="33900"/>
                </a:lnTo>
                <a:lnTo>
                  <a:pt x="34449" y="14480"/>
                </a:lnTo>
                <a:cubicBezTo>
                  <a:pt x="37057" y="10740"/>
                  <a:pt x="42204" y="9848"/>
                  <a:pt x="45909" y="12455"/>
                </a:cubicBezTo>
                <a:close/>
                <a:moveTo>
                  <a:pt x="45909" y="67354"/>
                </a:moveTo>
                <a:cubicBezTo>
                  <a:pt x="49649" y="69962"/>
                  <a:pt x="50542" y="75109"/>
                  <a:pt x="47934" y="78815"/>
                </a:cubicBezTo>
                <a:lnTo>
                  <a:pt x="28719" y="106264"/>
                </a:lnTo>
                <a:cubicBezTo>
                  <a:pt x="27312" y="108254"/>
                  <a:pt x="25116" y="109524"/>
                  <a:pt x="22680" y="109730"/>
                </a:cubicBezTo>
                <a:cubicBezTo>
                  <a:pt x="20244" y="109936"/>
                  <a:pt x="17842" y="109112"/>
                  <a:pt x="16127" y="107396"/>
                </a:cubicBezTo>
                <a:lnTo>
                  <a:pt x="2402" y="93672"/>
                </a:lnTo>
                <a:cubicBezTo>
                  <a:pt x="-823" y="90446"/>
                  <a:pt x="-823" y="85231"/>
                  <a:pt x="2402" y="82040"/>
                </a:cubicBezTo>
                <a:cubicBezTo>
                  <a:pt x="5627" y="78849"/>
                  <a:pt x="10843" y="78815"/>
                  <a:pt x="14034" y="82040"/>
                </a:cubicBezTo>
                <a:lnTo>
                  <a:pt x="20827" y="88834"/>
                </a:lnTo>
                <a:lnTo>
                  <a:pt x="34415" y="69413"/>
                </a:lnTo>
                <a:cubicBezTo>
                  <a:pt x="37023" y="65673"/>
                  <a:pt x="42169" y="64781"/>
                  <a:pt x="45875" y="67389"/>
                </a:cubicBezTo>
                <a:close/>
                <a:moveTo>
                  <a:pt x="76859" y="32939"/>
                </a:moveTo>
                <a:cubicBezTo>
                  <a:pt x="76859" y="26866"/>
                  <a:pt x="81765" y="21960"/>
                  <a:pt x="87839" y="21960"/>
                </a:cubicBezTo>
                <a:lnTo>
                  <a:pt x="164697" y="21960"/>
                </a:lnTo>
                <a:cubicBezTo>
                  <a:pt x="170771" y="21960"/>
                  <a:pt x="175677" y="26866"/>
                  <a:pt x="175677" y="32939"/>
                </a:cubicBezTo>
                <a:cubicBezTo>
                  <a:pt x="175677" y="39013"/>
                  <a:pt x="170771" y="43919"/>
                  <a:pt x="164697" y="43919"/>
                </a:cubicBezTo>
                <a:lnTo>
                  <a:pt x="87839" y="43919"/>
                </a:lnTo>
                <a:cubicBezTo>
                  <a:pt x="81765" y="43919"/>
                  <a:pt x="76859" y="39013"/>
                  <a:pt x="76859" y="32939"/>
                </a:cubicBezTo>
                <a:close/>
                <a:moveTo>
                  <a:pt x="76859" y="87839"/>
                </a:moveTo>
                <a:cubicBezTo>
                  <a:pt x="76859" y="81765"/>
                  <a:pt x="81765" y="76859"/>
                  <a:pt x="87839" y="76859"/>
                </a:cubicBezTo>
                <a:lnTo>
                  <a:pt x="164697" y="76859"/>
                </a:lnTo>
                <a:cubicBezTo>
                  <a:pt x="170771" y="76859"/>
                  <a:pt x="175677" y="81765"/>
                  <a:pt x="175677" y="87839"/>
                </a:cubicBezTo>
                <a:cubicBezTo>
                  <a:pt x="175677" y="93912"/>
                  <a:pt x="170771" y="98818"/>
                  <a:pt x="164697" y="98818"/>
                </a:cubicBezTo>
                <a:lnTo>
                  <a:pt x="87839" y="98818"/>
                </a:lnTo>
                <a:cubicBezTo>
                  <a:pt x="81765" y="98818"/>
                  <a:pt x="76859" y="93912"/>
                  <a:pt x="76859" y="87839"/>
                </a:cubicBezTo>
                <a:close/>
                <a:moveTo>
                  <a:pt x="54899" y="142738"/>
                </a:moveTo>
                <a:cubicBezTo>
                  <a:pt x="54899" y="136665"/>
                  <a:pt x="59806" y="131758"/>
                  <a:pt x="65879" y="131758"/>
                </a:cubicBezTo>
                <a:lnTo>
                  <a:pt x="164697" y="131758"/>
                </a:lnTo>
                <a:cubicBezTo>
                  <a:pt x="170771" y="131758"/>
                  <a:pt x="175677" y="136665"/>
                  <a:pt x="175677" y="142738"/>
                </a:cubicBezTo>
                <a:cubicBezTo>
                  <a:pt x="175677" y="148811"/>
                  <a:pt x="170771" y="153718"/>
                  <a:pt x="164697" y="153718"/>
                </a:cubicBezTo>
                <a:lnTo>
                  <a:pt x="65879" y="153718"/>
                </a:lnTo>
                <a:cubicBezTo>
                  <a:pt x="59806" y="153718"/>
                  <a:pt x="54899" y="148811"/>
                  <a:pt x="54899" y="142738"/>
                </a:cubicBezTo>
                <a:close/>
                <a:moveTo>
                  <a:pt x="21960" y="129013"/>
                </a:moveTo>
                <a:cubicBezTo>
                  <a:pt x="29535" y="129013"/>
                  <a:pt x="35684" y="135163"/>
                  <a:pt x="35684" y="142738"/>
                </a:cubicBezTo>
                <a:cubicBezTo>
                  <a:pt x="35684" y="150313"/>
                  <a:pt x="29535" y="156463"/>
                  <a:pt x="21960" y="156463"/>
                </a:cubicBezTo>
                <a:cubicBezTo>
                  <a:pt x="14385" y="156463"/>
                  <a:pt x="8235" y="150313"/>
                  <a:pt x="8235" y="142738"/>
                </a:cubicBezTo>
                <a:cubicBezTo>
                  <a:pt x="8235" y="135163"/>
                  <a:pt x="14385" y="129013"/>
                  <a:pt x="21960" y="129013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8" name="Text 46"/>
          <p:cNvSpPr/>
          <p:nvPr/>
        </p:nvSpPr>
        <p:spPr>
          <a:xfrm>
            <a:off x="7995400" y="3070069"/>
            <a:ext cx="3785844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3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Validation Checks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7775804" y="3421423"/>
            <a:ext cx="3917602" cy="351354"/>
          </a:xfrm>
          <a:custGeom>
            <a:avLst/>
            <a:gdLst/>
            <a:ahLst/>
            <a:cxnLst/>
            <a:rect l="l" t="t" r="r" b="b"/>
            <a:pathLst>
              <a:path w="3917602" h="351354">
                <a:moveTo>
                  <a:pt x="35135" y="0"/>
                </a:moveTo>
                <a:lnTo>
                  <a:pt x="3882467" y="0"/>
                </a:lnTo>
                <a:cubicBezTo>
                  <a:pt x="3901872" y="0"/>
                  <a:pt x="3917602" y="15731"/>
                  <a:pt x="3917602" y="35135"/>
                </a:cubicBezTo>
                <a:lnTo>
                  <a:pt x="3917602" y="316219"/>
                </a:lnTo>
                <a:cubicBezTo>
                  <a:pt x="3917602" y="335624"/>
                  <a:pt x="3901872" y="351354"/>
                  <a:pt x="3882467" y="351354"/>
                </a:cubicBezTo>
                <a:lnTo>
                  <a:pt x="35135" y="351354"/>
                </a:lnTo>
                <a:cubicBezTo>
                  <a:pt x="15744" y="351354"/>
                  <a:pt x="0" y="335611"/>
                  <a:pt x="0" y="316219"/>
                </a:cubicBezTo>
                <a:lnTo>
                  <a:pt x="0" y="35135"/>
                </a:lnTo>
                <a:cubicBezTo>
                  <a:pt x="0" y="15731"/>
                  <a:pt x="15731" y="0"/>
                  <a:pt x="35135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0" name="Text 48"/>
          <p:cNvSpPr/>
          <p:nvPr/>
        </p:nvSpPr>
        <p:spPr>
          <a:xfrm>
            <a:off x="7846075" y="3491694"/>
            <a:ext cx="553383" cy="210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 Size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153308" y="3509262"/>
            <a:ext cx="535816" cy="175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8" dirty="0">
                <a:solidFill>
                  <a:srgbClr val="2DD4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≤ 500MB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775804" y="3843049"/>
            <a:ext cx="3917602" cy="351354"/>
          </a:xfrm>
          <a:custGeom>
            <a:avLst/>
            <a:gdLst/>
            <a:ahLst/>
            <a:cxnLst/>
            <a:rect l="l" t="t" r="r" b="b"/>
            <a:pathLst>
              <a:path w="3917602" h="351354">
                <a:moveTo>
                  <a:pt x="35135" y="0"/>
                </a:moveTo>
                <a:lnTo>
                  <a:pt x="3882467" y="0"/>
                </a:lnTo>
                <a:cubicBezTo>
                  <a:pt x="3901872" y="0"/>
                  <a:pt x="3917602" y="15731"/>
                  <a:pt x="3917602" y="35135"/>
                </a:cubicBezTo>
                <a:lnTo>
                  <a:pt x="3917602" y="316219"/>
                </a:lnTo>
                <a:cubicBezTo>
                  <a:pt x="3917602" y="335624"/>
                  <a:pt x="3901872" y="351354"/>
                  <a:pt x="3882467" y="351354"/>
                </a:cubicBezTo>
                <a:lnTo>
                  <a:pt x="35135" y="351354"/>
                </a:lnTo>
                <a:cubicBezTo>
                  <a:pt x="15744" y="351354"/>
                  <a:pt x="0" y="335611"/>
                  <a:pt x="0" y="316219"/>
                </a:cubicBezTo>
                <a:lnTo>
                  <a:pt x="0" y="35135"/>
                </a:lnTo>
                <a:cubicBezTo>
                  <a:pt x="0" y="15731"/>
                  <a:pt x="15731" y="0"/>
                  <a:pt x="35135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3" name="Text 51"/>
          <p:cNvSpPr/>
          <p:nvPr/>
        </p:nvSpPr>
        <p:spPr>
          <a:xfrm>
            <a:off x="7846075" y="3913320"/>
            <a:ext cx="614870" cy="210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 Type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0815240" y="3930887"/>
            <a:ext cx="869602" cy="175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8" dirty="0">
                <a:solidFill>
                  <a:srgbClr val="2DD4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MIME + Magic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7775804" y="4264674"/>
            <a:ext cx="3917602" cy="351354"/>
          </a:xfrm>
          <a:custGeom>
            <a:avLst/>
            <a:gdLst/>
            <a:ahLst/>
            <a:cxnLst/>
            <a:rect l="l" t="t" r="r" b="b"/>
            <a:pathLst>
              <a:path w="3917602" h="351354">
                <a:moveTo>
                  <a:pt x="35135" y="0"/>
                </a:moveTo>
                <a:lnTo>
                  <a:pt x="3882467" y="0"/>
                </a:lnTo>
                <a:cubicBezTo>
                  <a:pt x="3901872" y="0"/>
                  <a:pt x="3917602" y="15731"/>
                  <a:pt x="3917602" y="35135"/>
                </a:cubicBezTo>
                <a:lnTo>
                  <a:pt x="3917602" y="316219"/>
                </a:lnTo>
                <a:cubicBezTo>
                  <a:pt x="3917602" y="335624"/>
                  <a:pt x="3901872" y="351354"/>
                  <a:pt x="3882467" y="351354"/>
                </a:cubicBezTo>
                <a:lnTo>
                  <a:pt x="35135" y="351354"/>
                </a:lnTo>
                <a:cubicBezTo>
                  <a:pt x="15744" y="351354"/>
                  <a:pt x="0" y="335611"/>
                  <a:pt x="0" y="316219"/>
                </a:cubicBezTo>
                <a:lnTo>
                  <a:pt x="0" y="35135"/>
                </a:lnTo>
                <a:cubicBezTo>
                  <a:pt x="0" y="15731"/>
                  <a:pt x="15731" y="0"/>
                  <a:pt x="35135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6" name="Text 54"/>
          <p:cNvSpPr/>
          <p:nvPr/>
        </p:nvSpPr>
        <p:spPr>
          <a:xfrm>
            <a:off x="7846075" y="4334945"/>
            <a:ext cx="790548" cy="210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Permissions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0882875" y="4352513"/>
            <a:ext cx="808115" cy="175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8" dirty="0">
                <a:solidFill>
                  <a:srgbClr val="2DD4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Read Access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7775804" y="4686300"/>
            <a:ext cx="3917602" cy="351354"/>
          </a:xfrm>
          <a:custGeom>
            <a:avLst/>
            <a:gdLst/>
            <a:ahLst/>
            <a:cxnLst/>
            <a:rect l="l" t="t" r="r" b="b"/>
            <a:pathLst>
              <a:path w="3917602" h="351354">
                <a:moveTo>
                  <a:pt x="35135" y="0"/>
                </a:moveTo>
                <a:lnTo>
                  <a:pt x="3882467" y="0"/>
                </a:lnTo>
                <a:cubicBezTo>
                  <a:pt x="3901872" y="0"/>
                  <a:pt x="3917602" y="15731"/>
                  <a:pt x="3917602" y="35135"/>
                </a:cubicBezTo>
                <a:lnTo>
                  <a:pt x="3917602" y="316219"/>
                </a:lnTo>
                <a:cubicBezTo>
                  <a:pt x="3917602" y="335624"/>
                  <a:pt x="3901872" y="351354"/>
                  <a:pt x="3882467" y="351354"/>
                </a:cubicBezTo>
                <a:lnTo>
                  <a:pt x="35135" y="351354"/>
                </a:lnTo>
                <a:cubicBezTo>
                  <a:pt x="15744" y="351354"/>
                  <a:pt x="0" y="335611"/>
                  <a:pt x="0" y="316219"/>
                </a:cubicBezTo>
                <a:lnTo>
                  <a:pt x="0" y="35135"/>
                </a:lnTo>
                <a:cubicBezTo>
                  <a:pt x="0" y="15731"/>
                  <a:pt x="15731" y="0"/>
                  <a:pt x="35135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9" name="Text 57"/>
          <p:cNvSpPr/>
          <p:nvPr/>
        </p:nvSpPr>
        <p:spPr>
          <a:xfrm>
            <a:off x="7846075" y="4756570"/>
            <a:ext cx="641222" cy="210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Signature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0747604" y="4774138"/>
            <a:ext cx="939873" cy="175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8" dirty="0">
                <a:solidFill>
                  <a:srgbClr val="2DD4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PE/ELF/Mach-O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7775804" y="5107925"/>
            <a:ext cx="3917602" cy="351354"/>
          </a:xfrm>
          <a:custGeom>
            <a:avLst/>
            <a:gdLst/>
            <a:ahLst/>
            <a:cxnLst/>
            <a:rect l="l" t="t" r="r" b="b"/>
            <a:pathLst>
              <a:path w="3917602" h="351354">
                <a:moveTo>
                  <a:pt x="35135" y="0"/>
                </a:moveTo>
                <a:lnTo>
                  <a:pt x="3882467" y="0"/>
                </a:lnTo>
                <a:cubicBezTo>
                  <a:pt x="3901872" y="0"/>
                  <a:pt x="3917602" y="15731"/>
                  <a:pt x="3917602" y="35135"/>
                </a:cubicBezTo>
                <a:lnTo>
                  <a:pt x="3917602" y="316219"/>
                </a:lnTo>
                <a:cubicBezTo>
                  <a:pt x="3917602" y="335624"/>
                  <a:pt x="3901872" y="351354"/>
                  <a:pt x="3882467" y="351354"/>
                </a:cubicBezTo>
                <a:lnTo>
                  <a:pt x="35135" y="351354"/>
                </a:lnTo>
                <a:cubicBezTo>
                  <a:pt x="15744" y="351354"/>
                  <a:pt x="0" y="335611"/>
                  <a:pt x="0" y="316219"/>
                </a:cubicBezTo>
                <a:lnTo>
                  <a:pt x="0" y="35135"/>
                </a:lnTo>
                <a:cubicBezTo>
                  <a:pt x="0" y="15731"/>
                  <a:pt x="15731" y="0"/>
                  <a:pt x="35135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62" name="Text 60"/>
          <p:cNvSpPr/>
          <p:nvPr/>
        </p:nvSpPr>
        <p:spPr>
          <a:xfrm>
            <a:off x="7846075" y="5178196"/>
            <a:ext cx="729061" cy="210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Corruption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0612443" y="5195764"/>
            <a:ext cx="1071631" cy="175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8" dirty="0">
                <a:solidFill>
                  <a:srgbClr val="2DD4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Integrity Check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7631748" y="6095671"/>
            <a:ext cx="4205713" cy="990820"/>
          </a:xfrm>
          <a:custGeom>
            <a:avLst/>
            <a:gdLst/>
            <a:ahLst/>
            <a:cxnLst/>
            <a:rect l="l" t="t" r="r" b="b"/>
            <a:pathLst>
              <a:path w="4205713" h="990820">
                <a:moveTo>
                  <a:pt x="70269" y="0"/>
                </a:moveTo>
                <a:lnTo>
                  <a:pt x="4135444" y="0"/>
                </a:lnTo>
                <a:cubicBezTo>
                  <a:pt x="4174252" y="0"/>
                  <a:pt x="4205713" y="31460"/>
                  <a:pt x="4205713" y="70269"/>
                </a:cubicBezTo>
                <a:lnTo>
                  <a:pt x="4205713" y="920551"/>
                </a:lnTo>
                <a:cubicBezTo>
                  <a:pt x="4205713" y="959359"/>
                  <a:pt x="4174252" y="990820"/>
                  <a:pt x="4135444" y="990820"/>
                </a:cubicBezTo>
                <a:lnTo>
                  <a:pt x="70269" y="990820"/>
                </a:lnTo>
                <a:cubicBezTo>
                  <a:pt x="31460" y="990820"/>
                  <a:pt x="0" y="959359"/>
                  <a:pt x="0" y="920551"/>
                </a:cubicBezTo>
                <a:lnTo>
                  <a:pt x="0" y="70269"/>
                </a:lnTo>
                <a:cubicBezTo>
                  <a:pt x="0" y="31486"/>
                  <a:pt x="31486" y="0"/>
                  <a:pt x="70269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100000">
                <a:srgbClr val="2DD4BF">
                  <a:alpha val="10000"/>
                </a:srgbClr>
              </a:gs>
            </a:gsLst>
            <a:lin ang="2700000" scaled="1"/>
          </a:gra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65" name="Shape 63"/>
          <p:cNvSpPr/>
          <p:nvPr/>
        </p:nvSpPr>
        <p:spPr>
          <a:xfrm>
            <a:off x="7793371" y="6274862"/>
            <a:ext cx="140542" cy="140542"/>
          </a:xfrm>
          <a:custGeom>
            <a:avLst/>
            <a:gdLst/>
            <a:ahLst/>
            <a:cxnLst/>
            <a:rect l="l" t="t" r="r" b="b"/>
            <a:pathLst>
              <a:path w="140542" h="140542">
                <a:moveTo>
                  <a:pt x="17568" y="17568"/>
                </a:moveTo>
                <a:cubicBezTo>
                  <a:pt x="17568" y="12709"/>
                  <a:pt x="13642" y="8784"/>
                  <a:pt x="8784" y="8784"/>
                </a:cubicBezTo>
                <a:cubicBezTo>
                  <a:pt x="3925" y="8784"/>
                  <a:pt x="0" y="12709"/>
                  <a:pt x="0" y="17568"/>
                </a:cubicBezTo>
                <a:lnTo>
                  <a:pt x="0" y="109798"/>
                </a:lnTo>
                <a:cubicBezTo>
                  <a:pt x="0" y="121931"/>
                  <a:pt x="9827" y="131758"/>
                  <a:pt x="21960" y="131758"/>
                </a:cubicBezTo>
                <a:lnTo>
                  <a:pt x="131758" y="131758"/>
                </a:lnTo>
                <a:cubicBezTo>
                  <a:pt x="136616" y="131758"/>
                  <a:pt x="140542" y="127833"/>
                  <a:pt x="140542" y="122974"/>
                </a:cubicBezTo>
                <a:cubicBezTo>
                  <a:pt x="140542" y="118115"/>
                  <a:pt x="136616" y="114190"/>
                  <a:pt x="131758" y="114190"/>
                </a:cubicBezTo>
                <a:lnTo>
                  <a:pt x="21960" y="114190"/>
                </a:lnTo>
                <a:cubicBezTo>
                  <a:pt x="19544" y="114190"/>
                  <a:pt x="17568" y="112214"/>
                  <a:pt x="17568" y="109798"/>
                </a:cubicBezTo>
                <a:lnTo>
                  <a:pt x="17568" y="17568"/>
                </a:lnTo>
                <a:close/>
                <a:moveTo>
                  <a:pt x="129178" y="41339"/>
                </a:moveTo>
                <a:cubicBezTo>
                  <a:pt x="132609" y="37908"/>
                  <a:pt x="132609" y="32336"/>
                  <a:pt x="129178" y="28904"/>
                </a:cubicBezTo>
                <a:cubicBezTo>
                  <a:pt x="125746" y="25473"/>
                  <a:pt x="120174" y="25473"/>
                  <a:pt x="116743" y="28904"/>
                </a:cubicBezTo>
                <a:lnTo>
                  <a:pt x="87839" y="57836"/>
                </a:lnTo>
                <a:lnTo>
                  <a:pt x="72083" y="42108"/>
                </a:lnTo>
                <a:cubicBezTo>
                  <a:pt x="68651" y="38676"/>
                  <a:pt x="63079" y="38676"/>
                  <a:pt x="59648" y="42108"/>
                </a:cubicBezTo>
                <a:lnTo>
                  <a:pt x="33296" y="68459"/>
                </a:lnTo>
                <a:cubicBezTo>
                  <a:pt x="29865" y="71890"/>
                  <a:pt x="29865" y="77463"/>
                  <a:pt x="33296" y="80894"/>
                </a:cubicBezTo>
                <a:cubicBezTo>
                  <a:pt x="36728" y="84325"/>
                  <a:pt x="42300" y="84325"/>
                  <a:pt x="45731" y="80894"/>
                </a:cubicBezTo>
                <a:lnTo>
                  <a:pt x="65879" y="60746"/>
                </a:lnTo>
                <a:lnTo>
                  <a:pt x="81635" y="76502"/>
                </a:lnTo>
                <a:cubicBezTo>
                  <a:pt x="85066" y="79933"/>
                  <a:pt x="90638" y="79933"/>
                  <a:pt x="94070" y="76502"/>
                </a:cubicBezTo>
                <a:lnTo>
                  <a:pt x="129205" y="41366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6" name="Text 64"/>
          <p:cNvSpPr/>
          <p:nvPr/>
        </p:nvSpPr>
        <p:spPr>
          <a:xfrm>
            <a:off x="8021752" y="6239726"/>
            <a:ext cx="1335147" cy="21081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07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Performance Metrics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7775804" y="6520810"/>
            <a:ext cx="1993937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3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&lt;50ms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7775804" y="6766758"/>
            <a:ext cx="1967585" cy="175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8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Validation Time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9789065" y="6520810"/>
            <a:ext cx="1993937" cy="2459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83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9789065" y="6766758"/>
            <a:ext cx="1967585" cy="175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8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UI Freeze (ms)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STAGE 2-8: ANALYSIS ENGINE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Analysis Worker: 7-Stage Pipeline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81000" y="1143000"/>
            <a:ext cx="115157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Progressive analysis workflow with increasing sophistication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5240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" name="Shape 4"/>
          <p:cNvSpPr/>
          <p:nvPr/>
        </p:nvSpPr>
        <p:spPr>
          <a:xfrm>
            <a:off x="384810" y="1680210"/>
            <a:ext cx="7456170" cy="5055870"/>
          </a:xfrm>
          <a:custGeom>
            <a:avLst/>
            <a:gdLst/>
            <a:ahLst/>
            <a:cxnLst/>
            <a:rect l="l" t="t" r="r" b="b"/>
            <a:pathLst>
              <a:path w="7456170" h="5055870">
                <a:moveTo>
                  <a:pt x="76192" y="0"/>
                </a:moveTo>
                <a:lnTo>
                  <a:pt x="7379978" y="0"/>
                </a:lnTo>
                <a:cubicBezTo>
                  <a:pt x="7422058" y="0"/>
                  <a:pt x="7456170" y="34112"/>
                  <a:pt x="7456170" y="76192"/>
                </a:cubicBezTo>
                <a:lnTo>
                  <a:pt x="7456170" y="4979678"/>
                </a:lnTo>
                <a:cubicBezTo>
                  <a:pt x="7456170" y="5021758"/>
                  <a:pt x="7422058" y="5055870"/>
                  <a:pt x="7379978" y="5055870"/>
                </a:cubicBezTo>
                <a:lnTo>
                  <a:pt x="76192" y="5055870"/>
                </a:lnTo>
                <a:cubicBezTo>
                  <a:pt x="34112" y="5055870"/>
                  <a:pt x="0" y="5021758"/>
                  <a:pt x="0" y="4979678"/>
                </a:cubicBezTo>
                <a:lnTo>
                  <a:pt x="0" y="76192"/>
                </a:lnTo>
                <a:cubicBezTo>
                  <a:pt x="0" y="34140"/>
                  <a:pt x="34140" y="0"/>
                  <a:pt x="76192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pic>
        <p:nvPicPr>
          <p:cNvPr id="7" name="Image 0" descr="https://kimi-img.moonshot.cn/pub/slides/26-01-16-23:01:45-d5l55ma23rd1jvet1uqg.png"/>
          <p:cNvPicPr>
            <a:picLocks noChangeAspect="1"/>
          </p:cNvPicPr>
          <p:nvPr/>
        </p:nvPicPr>
        <p:blipFill>
          <a:blip r:embed="rId3"/>
          <a:srcRect l="14" r="14"/>
          <a:stretch/>
        </p:blipFill>
        <p:spPr>
          <a:xfrm>
            <a:off x="541020" y="1836420"/>
            <a:ext cx="7143750" cy="4743450"/>
          </a:xfrm>
          <a:prstGeom prst="roundRect">
            <a:avLst>
              <a:gd name="adj" fmla="val 0"/>
            </a:avLst>
          </a:prstGeom>
        </p:spPr>
      </p:pic>
      <p:sp>
        <p:nvSpPr>
          <p:cNvPr id="8" name="Shape 5"/>
          <p:cNvSpPr/>
          <p:nvPr/>
        </p:nvSpPr>
        <p:spPr>
          <a:xfrm>
            <a:off x="8004810" y="1680210"/>
            <a:ext cx="3798570" cy="5055870"/>
          </a:xfrm>
          <a:custGeom>
            <a:avLst/>
            <a:gdLst/>
            <a:ahLst/>
            <a:cxnLst/>
            <a:rect l="l" t="t" r="r" b="b"/>
            <a:pathLst>
              <a:path w="3798570" h="5055870">
                <a:moveTo>
                  <a:pt x="76199" y="0"/>
                </a:moveTo>
                <a:lnTo>
                  <a:pt x="3722371" y="0"/>
                </a:lnTo>
                <a:cubicBezTo>
                  <a:pt x="3764454" y="0"/>
                  <a:pt x="3798570" y="34116"/>
                  <a:pt x="3798570" y="76199"/>
                </a:cubicBezTo>
                <a:lnTo>
                  <a:pt x="3798570" y="4979671"/>
                </a:lnTo>
                <a:cubicBezTo>
                  <a:pt x="3798570" y="5021754"/>
                  <a:pt x="3764454" y="5055870"/>
                  <a:pt x="3722371" y="5055870"/>
                </a:cubicBezTo>
                <a:lnTo>
                  <a:pt x="76199" y="5055870"/>
                </a:lnTo>
                <a:cubicBezTo>
                  <a:pt x="34116" y="5055870"/>
                  <a:pt x="0" y="5021754"/>
                  <a:pt x="0" y="497967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8184832" y="187452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0" y="26789"/>
                </a:moveTo>
                <a:cubicBezTo>
                  <a:pt x="0" y="21878"/>
                  <a:pt x="3981" y="17859"/>
                  <a:pt x="8930" y="17859"/>
                </a:cubicBezTo>
                <a:lnTo>
                  <a:pt x="26789" y="17859"/>
                </a:lnTo>
                <a:cubicBezTo>
                  <a:pt x="31738" y="17859"/>
                  <a:pt x="35719" y="21841"/>
                  <a:pt x="35719" y="26789"/>
                </a:cubicBezTo>
                <a:lnTo>
                  <a:pt x="35719" y="65484"/>
                </a:lnTo>
                <a:lnTo>
                  <a:pt x="44648" y="65484"/>
                </a:lnTo>
                <a:cubicBezTo>
                  <a:pt x="49597" y="65484"/>
                  <a:pt x="53578" y="69466"/>
                  <a:pt x="53578" y="74414"/>
                </a:cubicBezTo>
                <a:cubicBezTo>
                  <a:pt x="53578" y="79363"/>
                  <a:pt x="49597" y="83344"/>
                  <a:pt x="44648" y="83344"/>
                </a:cubicBezTo>
                <a:lnTo>
                  <a:pt x="8930" y="83344"/>
                </a:lnTo>
                <a:cubicBezTo>
                  <a:pt x="3981" y="83344"/>
                  <a:pt x="0" y="79363"/>
                  <a:pt x="0" y="74414"/>
                </a:cubicBezTo>
                <a:cubicBezTo>
                  <a:pt x="0" y="69466"/>
                  <a:pt x="3981" y="65484"/>
                  <a:pt x="8930" y="65484"/>
                </a:cubicBezTo>
                <a:lnTo>
                  <a:pt x="17859" y="65484"/>
                </a:lnTo>
                <a:lnTo>
                  <a:pt x="17859" y="35719"/>
                </a:lnTo>
                <a:lnTo>
                  <a:pt x="8930" y="35719"/>
                </a:lnTo>
                <a:cubicBezTo>
                  <a:pt x="3981" y="35719"/>
                  <a:pt x="0" y="31738"/>
                  <a:pt x="0" y="26789"/>
                </a:cubicBezTo>
                <a:close/>
                <a:moveTo>
                  <a:pt x="11311" y="112068"/>
                </a:moveTo>
                <a:cubicBezTo>
                  <a:pt x="15553" y="108868"/>
                  <a:pt x="20724" y="107156"/>
                  <a:pt x="26045" y="107156"/>
                </a:cubicBezTo>
                <a:lnTo>
                  <a:pt x="27868" y="107156"/>
                </a:lnTo>
                <a:cubicBezTo>
                  <a:pt x="40407" y="107156"/>
                  <a:pt x="50602" y="117351"/>
                  <a:pt x="50602" y="129890"/>
                </a:cubicBezTo>
                <a:cubicBezTo>
                  <a:pt x="50602" y="137182"/>
                  <a:pt x="47104" y="143991"/>
                  <a:pt x="41225" y="148270"/>
                </a:cubicBezTo>
                <a:lnTo>
                  <a:pt x="32296" y="154781"/>
                </a:lnTo>
                <a:lnTo>
                  <a:pt x="44648" y="154781"/>
                </a:lnTo>
                <a:cubicBezTo>
                  <a:pt x="49597" y="154781"/>
                  <a:pt x="53578" y="158762"/>
                  <a:pt x="53578" y="163711"/>
                </a:cubicBezTo>
                <a:cubicBezTo>
                  <a:pt x="53578" y="168659"/>
                  <a:pt x="49597" y="172641"/>
                  <a:pt x="44648" y="172641"/>
                </a:cubicBezTo>
                <a:lnTo>
                  <a:pt x="10902" y="172641"/>
                </a:lnTo>
                <a:cubicBezTo>
                  <a:pt x="4874" y="172641"/>
                  <a:pt x="0" y="167767"/>
                  <a:pt x="0" y="161739"/>
                </a:cubicBezTo>
                <a:cubicBezTo>
                  <a:pt x="0" y="158242"/>
                  <a:pt x="1674" y="154967"/>
                  <a:pt x="4502" y="152921"/>
                </a:cubicBezTo>
                <a:lnTo>
                  <a:pt x="30733" y="133834"/>
                </a:lnTo>
                <a:cubicBezTo>
                  <a:pt x="31998" y="132904"/>
                  <a:pt x="32742" y="131452"/>
                  <a:pt x="32742" y="129890"/>
                </a:cubicBezTo>
                <a:cubicBezTo>
                  <a:pt x="32742" y="127211"/>
                  <a:pt x="30547" y="125016"/>
                  <a:pt x="27868" y="125016"/>
                </a:cubicBezTo>
                <a:lnTo>
                  <a:pt x="26045" y="125016"/>
                </a:lnTo>
                <a:cubicBezTo>
                  <a:pt x="24594" y="125016"/>
                  <a:pt x="23180" y="125499"/>
                  <a:pt x="22027" y="126355"/>
                </a:cubicBezTo>
                <a:lnTo>
                  <a:pt x="14288" y="132159"/>
                </a:lnTo>
                <a:cubicBezTo>
                  <a:pt x="10344" y="135136"/>
                  <a:pt x="4762" y="134317"/>
                  <a:pt x="1786" y="130373"/>
                </a:cubicBezTo>
                <a:cubicBezTo>
                  <a:pt x="-1191" y="126429"/>
                  <a:pt x="-372" y="120848"/>
                  <a:pt x="3572" y="117872"/>
                </a:cubicBezTo>
                <a:lnTo>
                  <a:pt x="11311" y="112068"/>
                </a:lnTo>
                <a:close/>
                <a:moveTo>
                  <a:pt x="83344" y="23812"/>
                </a:moveTo>
                <a:lnTo>
                  <a:pt x="178594" y="23812"/>
                </a:lnTo>
                <a:cubicBezTo>
                  <a:pt x="185179" y="23812"/>
                  <a:pt x="190500" y="29133"/>
                  <a:pt x="190500" y="35719"/>
                </a:cubicBezTo>
                <a:cubicBezTo>
                  <a:pt x="190500" y="42304"/>
                  <a:pt x="185179" y="47625"/>
                  <a:pt x="178594" y="47625"/>
                </a:cubicBezTo>
                <a:lnTo>
                  <a:pt x="83344" y="47625"/>
                </a:lnTo>
                <a:cubicBezTo>
                  <a:pt x="76758" y="47625"/>
                  <a:pt x="71438" y="42304"/>
                  <a:pt x="71438" y="35719"/>
                </a:cubicBezTo>
                <a:cubicBezTo>
                  <a:pt x="71438" y="29133"/>
                  <a:pt x="76758" y="23812"/>
                  <a:pt x="83344" y="23812"/>
                </a:cubicBezTo>
                <a:close/>
                <a:moveTo>
                  <a:pt x="83344" y="83344"/>
                </a:moveTo>
                <a:lnTo>
                  <a:pt x="178594" y="83344"/>
                </a:lnTo>
                <a:cubicBezTo>
                  <a:pt x="185179" y="83344"/>
                  <a:pt x="190500" y="88664"/>
                  <a:pt x="190500" y="95250"/>
                </a:cubicBezTo>
                <a:cubicBezTo>
                  <a:pt x="190500" y="101836"/>
                  <a:pt x="185179" y="107156"/>
                  <a:pt x="178594" y="107156"/>
                </a:cubicBezTo>
                <a:lnTo>
                  <a:pt x="83344" y="107156"/>
                </a:lnTo>
                <a:cubicBezTo>
                  <a:pt x="76758" y="107156"/>
                  <a:pt x="71438" y="101836"/>
                  <a:pt x="71438" y="95250"/>
                </a:cubicBezTo>
                <a:cubicBezTo>
                  <a:pt x="71438" y="88664"/>
                  <a:pt x="76758" y="83344"/>
                  <a:pt x="83344" y="83344"/>
                </a:cubicBezTo>
                <a:close/>
                <a:moveTo>
                  <a:pt x="83344" y="142875"/>
                </a:moveTo>
                <a:lnTo>
                  <a:pt x="178594" y="142875"/>
                </a:lnTo>
                <a:cubicBezTo>
                  <a:pt x="185179" y="142875"/>
                  <a:pt x="190500" y="148196"/>
                  <a:pt x="190500" y="154781"/>
                </a:cubicBezTo>
                <a:cubicBezTo>
                  <a:pt x="190500" y="161367"/>
                  <a:pt x="185179" y="166688"/>
                  <a:pt x="178594" y="166688"/>
                </a:cubicBezTo>
                <a:lnTo>
                  <a:pt x="83344" y="166688"/>
                </a:lnTo>
                <a:cubicBezTo>
                  <a:pt x="76758" y="166688"/>
                  <a:pt x="71438" y="161367"/>
                  <a:pt x="71438" y="154781"/>
                </a:cubicBezTo>
                <a:cubicBezTo>
                  <a:pt x="71438" y="148196"/>
                  <a:pt x="76758" y="142875"/>
                  <a:pt x="83344" y="142875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0" name="Text 7"/>
          <p:cNvSpPr/>
          <p:nvPr/>
        </p:nvSpPr>
        <p:spPr>
          <a:xfrm>
            <a:off x="8399145" y="1836420"/>
            <a:ext cx="3343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Stage Descriptions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168640" y="2217420"/>
            <a:ext cx="3484245" cy="419100"/>
          </a:xfrm>
          <a:custGeom>
            <a:avLst/>
            <a:gdLst/>
            <a:ahLst/>
            <a:cxnLst/>
            <a:rect l="l" t="t" r="r" b="b"/>
            <a:pathLst>
              <a:path w="3484245" h="4191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81000"/>
                </a:lnTo>
                <a:cubicBezTo>
                  <a:pt x="3484245" y="402042"/>
                  <a:pt x="3467187" y="419100"/>
                  <a:pt x="3446145" y="419100"/>
                </a:cubicBez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2" name="Shape 9"/>
          <p:cNvSpPr/>
          <p:nvPr/>
        </p:nvSpPr>
        <p:spPr>
          <a:xfrm>
            <a:off x="8168640" y="2217420"/>
            <a:ext cx="15240" cy="419100"/>
          </a:xfrm>
          <a:custGeom>
            <a:avLst/>
            <a:gdLst/>
            <a:ahLst/>
            <a:cxnLst/>
            <a:rect l="l" t="t" r="r" b="b"/>
            <a:pathLst>
              <a:path w="15240" h="419100">
                <a:moveTo>
                  <a:pt x="15240" y="0"/>
                </a:moveTo>
                <a:lnTo>
                  <a:pt x="15240" y="0"/>
                </a:lnTo>
                <a:lnTo>
                  <a:pt x="15240" y="419100"/>
                </a:ln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3" name="Text 10"/>
          <p:cNvSpPr/>
          <p:nvPr/>
        </p:nvSpPr>
        <p:spPr>
          <a:xfrm>
            <a:off x="8214360" y="2274570"/>
            <a:ext cx="152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S1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389858" y="2255520"/>
            <a:ext cx="723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 ID (5%)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366760" y="2446020"/>
            <a:ext cx="3305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Hashing (MD5, SHA256, etc.)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8168640" y="2674502"/>
            <a:ext cx="3484245" cy="419100"/>
          </a:xfrm>
          <a:custGeom>
            <a:avLst/>
            <a:gdLst/>
            <a:ahLst/>
            <a:cxnLst/>
            <a:rect l="l" t="t" r="r" b="b"/>
            <a:pathLst>
              <a:path w="3484245" h="4191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81000"/>
                </a:lnTo>
                <a:cubicBezTo>
                  <a:pt x="3484245" y="402042"/>
                  <a:pt x="3467187" y="419100"/>
                  <a:pt x="3446145" y="419100"/>
                </a:cubicBez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7" name="Shape 14"/>
          <p:cNvSpPr/>
          <p:nvPr/>
        </p:nvSpPr>
        <p:spPr>
          <a:xfrm>
            <a:off x="8168640" y="2674502"/>
            <a:ext cx="15240" cy="419100"/>
          </a:xfrm>
          <a:custGeom>
            <a:avLst/>
            <a:gdLst/>
            <a:ahLst/>
            <a:cxnLst/>
            <a:rect l="l" t="t" r="r" b="b"/>
            <a:pathLst>
              <a:path w="15240" h="419100">
                <a:moveTo>
                  <a:pt x="15240" y="0"/>
                </a:moveTo>
                <a:lnTo>
                  <a:pt x="15240" y="0"/>
                </a:lnTo>
                <a:lnTo>
                  <a:pt x="15240" y="419100"/>
                </a:ln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8" name="Text 15"/>
          <p:cNvSpPr/>
          <p:nvPr/>
        </p:nvSpPr>
        <p:spPr>
          <a:xfrm>
            <a:off x="8214360" y="2731652"/>
            <a:ext cx="180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S2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8411766" y="2712602"/>
            <a:ext cx="10191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VT Lookup (15%)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366760" y="2903102"/>
            <a:ext cx="3305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VirusTotal database query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8168640" y="3131583"/>
            <a:ext cx="3484245" cy="419100"/>
          </a:xfrm>
          <a:custGeom>
            <a:avLst/>
            <a:gdLst/>
            <a:ahLst/>
            <a:cxnLst/>
            <a:rect l="l" t="t" r="r" b="b"/>
            <a:pathLst>
              <a:path w="3484245" h="4191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81000"/>
                </a:lnTo>
                <a:cubicBezTo>
                  <a:pt x="3484245" y="402042"/>
                  <a:pt x="3467187" y="419100"/>
                  <a:pt x="3446145" y="419100"/>
                </a:cubicBez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2" name="Shape 19"/>
          <p:cNvSpPr/>
          <p:nvPr/>
        </p:nvSpPr>
        <p:spPr>
          <a:xfrm>
            <a:off x="8168640" y="3131583"/>
            <a:ext cx="15240" cy="419100"/>
          </a:xfrm>
          <a:custGeom>
            <a:avLst/>
            <a:gdLst/>
            <a:ahLst/>
            <a:cxnLst/>
            <a:rect l="l" t="t" r="r" b="b"/>
            <a:pathLst>
              <a:path w="15240" h="419100">
                <a:moveTo>
                  <a:pt x="15240" y="0"/>
                </a:moveTo>
                <a:lnTo>
                  <a:pt x="15240" y="0"/>
                </a:lnTo>
                <a:lnTo>
                  <a:pt x="15240" y="419100"/>
                </a:ln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3" name="Text 20"/>
          <p:cNvSpPr/>
          <p:nvPr/>
        </p:nvSpPr>
        <p:spPr>
          <a:xfrm>
            <a:off x="8214360" y="3188733"/>
            <a:ext cx="180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S3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8414742" y="3169683"/>
            <a:ext cx="1276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Static Analysis (60%)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8366760" y="3360183"/>
            <a:ext cx="3305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Deep file structure inspection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8168640" y="3588665"/>
            <a:ext cx="3484245" cy="419100"/>
          </a:xfrm>
          <a:custGeom>
            <a:avLst/>
            <a:gdLst/>
            <a:ahLst/>
            <a:cxnLst/>
            <a:rect l="l" t="t" r="r" b="b"/>
            <a:pathLst>
              <a:path w="3484245" h="4191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81000"/>
                </a:lnTo>
                <a:cubicBezTo>
                  <a:pt x="3484245" y="402042"/>
                  <a:pt x="3467187" y="419100"/>
                  <a:pt x="3446145" y="419100"/>
                </a:cubicBez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7" name="Shape 24"/>
          <p:cNvSpPr/>
          <p:nvPr/>
        </p:nvSpPr>
        <p:spPr>
          <a:xfrm>
            <a:off x="8168640" y="3588665"/>
            <a:ext cx="15240" cy="419100"/>
          </a:xfrm>
          <a:custGeom>
            <a:avLst/>
            <a:gdLst/>
            <a:ahLst/>
            <a:cxnLst/>
            <a:rect l="l" t="t" r="r" b="b"/>
            <a:pathLst>
              <a:path w="15240" h="419100">
                <a:moveTo>
                  <a:pt x="15240" y="0"/>
                </a:moveTo>
                <a:lnTo>
                  <a:pt x="15240" y="0"/>
                </a:lnTo>
                <a:lnTo>
                  <a:pt x="15240" y="419100"/>
                </a:ln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8" name="Text 25"/>
          <p:cNvSpPr/>
          <p:nvPr/>
        </p:nvSpPr>
        <p:spPr>
          <a:xfrm>
            <a:off x="8214360" y="3645815"/>
            <a:ext cx="180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S4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8411646" y="3626765"/>
            <a:ext cx="1533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Behavioral Analysis (10%)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8366760" y="3817265"/>
            <a:ext cx="3305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pattern detection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8168640" y="4045744"/>
            <a:ext cx="3484245" cy="419100"/>
          </a:xfrm>
          <a:custGeom>
            <a:avLst/>
            <a:gdLst/>
            <a:ahLst/>
            <a:cxnLst/>
            <a:rect l="l" t="t" r="r" b="b"/>
            <a:pathLst>
              <a:path w="3484245" h="4191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81000"/>
                </a:lnTo>
                <a:cubicBezTo>
                  <a:pt x="3484245" y="402042"/>
                  <a:pt x="3467187" y="419100"/>
                  <a:pt x="3446145" y="419100"/>
                </a:cubicBez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32" name="Shape 29"/>
          <p:cNvSpPr/>
          <p:nvPr/>
        </p:nvSpPr>
        <p:spPr>
          <a:xfrm>
            <a:off x="8168640" y="4045744"/>
            <a:ext cx="15240" cy="419100"/>
          </a:xfrm>
          <a:custGeom>
            <a:avLst/>
            <a:gdLst/>
            <a:ahLst/>
            <a:cxnLst/>
            <a:rect l="l" t="t" r="r" b="b"/>
            <a:pathLst>
              <a:path w="15240" h="419100">
                <a:moveTo>
                  <a:pt x="15240" y="0"/>
                </a:moveTo>
                <a:lnTo>
                  <a:pt x="15240" y="0"/>
                </a:lnTo>
                <a:lnTo>
                  <a:pt x="15240" y="419100"/>
                </a:ln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33" name="Text 30"/>
          <p:cNvSpPr/>
          <p:nvPr/>
        </p:nvSpPr>
        <p:spPr>
          <a:xfrm>
            <a:off x="8214360" y="4102894"/>
            <a:ext cx="180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S5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8415100" y="4083844"/>
            <a:ext cx="11525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Disassembly (10%)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8366760" y="4274344"/>
            <a:ext cx="3305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Code flow analysis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8168640" y="4502825"/>
            <a:ext cx="3484245" cy="419100"/>
          </a:xfrm>
          <a:custGeom>
            <a:avLst/>
            <a:gdLst/>
            <a:ahLst/>
            <a:cxnLst/>
            <a:rect l="l" t="t" r="r" b="b"/>
            <a:pathLst>
              <a:path w="3484245" h="4191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81000"/>
                </a:lnTo>
                <a:cubicBezTo>
                  <a:pt x="3484245" y="402042"/>
                  <a:pt x="3467187" y="419100"/>
                  <a:pt x="3446145" y="419100"/>
                </a:cubicBez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37" name="Shape 34"/>
          <p:cNvSpPr/>
          <p:nvPr/>
        </p:nvSpPr>
        <p:spPr>
          <a:xfrm>
            <a:off x="8168640" y="4502825"/>
            <a:ext cx="15240" cy="419100"/>
          </a:xfrm>
          <a:custGeom>
            <a:avLst/>
            <a:gdLst/>
            <a:ahLst/>
            <a:cxnLst/>
            <a:rect l="l" t="t" r="r" b="b"/>
            <a:pathLst>
              <a:path w="15240" h="419100">
                <a:moveTo>
                  <a:pt x="15240" y="0"/>
                </a:moveTo>
                <a:lnTo>
                  <a:pt x="15240" y="0"/>
                </a:lnTo>
                <a:lnTo>
                  <a:pt x="15240" y="419100"/>
                </a:ln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38" name="Text 35"/>
          <p:cNvSpPr/>
          <p:nvPr/>
        </p:nvSpPr>
        <p:spPr>
          <a:xfrm>
            <a:off x="8214360" y="4559975"/>
            <a:ext cx="1809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S6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8416528" y="4540925"/>
            <a:ext cx="13239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 Classification (5%)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8366760" y="4731425"/>
            <a:ext cx="3305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Ensemble model prediction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8168640" y="4959907"/>
            <a:ext cx="3484245" cy="419100"/>
          </a:xfrm>
          <a:custGeom>
            <a:avLst/>
            <a:gdLst/>
            <a:ahLst/>
            <a:cxnLst/>
            <a:rect l="l" t="t" r="r" b="b"/>
            <a:pathLst>
              <a:path w="3484245" h="419100">
                <a:moveTo>
                  <a:pt x="15240" y="0"/>
                </a:moveTo>
                <a:lnTo>
                  <a:pt x="3446145" y="0"/>
                </a:lnTo>
                <a:cubicBezTo>
                  <a:pt x="3467187" y="0"/>
                  <a:pt x="3484245" y="17058"/>
                  <a:pt x="3484245" y="38100"/>
                </a:cubicBezTo>
                <a:lnTo>
                  <a:pt x="3484245" y="381000"/>
                </a:lnTo>
                <a:cubicBezTo>
                  <a:pt x="3484245" y="402042"/>
                  <a:pt x="3467187" y="419100"/>
                  <a:pt x="3446145" y="419100"/>
                </a:cubicBez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42" name="Shape 39"/>
          <p:cNvSpPr/>
          <p:nvPr/>
        </p:nvSpPr>
        <p:spPr>
          <a:xfrm>
            <a:off x="8168640" y="4959907"/>
            <a:ext cx="15240" cy="419100"/>
          </a:xfrm>
          <a:custGeom>
            <a:avLst/>
            <a:gdLst/>
            <a:ahLst/>
            <a:cxnLst/>
            <a:rect l="l" t="t" r="r" b="b"/>
            <a:pathLst>
              <a:path w="15240" h="419100">
                <a:moveTo>
                  <a:pt x="15240" y="0"/>
                </a:moveTo>
                <a:lnTo>
                  <a:pt x="15240" y="0"/>
                </a:lnTo>
                <a:lnTo>
                  <a:pt x="15240" y="419100"/>
                </a:lnTo>
                <a:lnTo>
                  <a:pt x="15240" y="419100"/>
                </a:lnTo>
                <a:cubicBezTo>
                  <a:pt x="6823" y="419100"/>
                  <a:pt x="0" y="412277"/>
                  <a:pt x="0" y="403860"/>
                </a:cubicBezTo>
                <a:lnTo>
                  <a:pt x="0" y="15240"/>
                </a:lnTo>
                <a:cubicBezTo>
                  <a:pt x="0" y="6829"/>
                  <a:pt x="6829" y="0"/>
                  <a:pt x="1524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43" name="Text 40"/>
          <p:cNvSpPr/>
          <p:nvPr/>
        </p:nvSpPr>
        <p:spPr>
          <a:xfrm>
            <a:off x="8214360" y="5017057"/>
            <a:ext cx="1714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S7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8405813" y="4998007"/>
            <a:ext cx="1200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Threat Scoring (5%)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8366760" y="5188507"/>
            <a:ext cx="3305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Weighted final classification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8164830" y="5463542"/>
            <a:ext cx="3484245" cy="1112520"/>
          </a:xfrm>
          <a:custGeom>
            <a:avLst/>
            <a:gdLst/>
            <a:ahLst/>
            <a:cxnLst/>
            <a:rect l="l" t="t" r="r" b="b"/>
            <a:pathLst>
              <a:path w="3484245" h="1112520">
                <a:moveTo>
                  <a:pt x="76196" y="0"/>
                </a:moveTo>
                <a:lnTo>
                  <a:pt x="3408049" y="0"/>
                </a:lnTo>
                <a:cubicBezTo>
                  <a:pt x="3450131" y="0"/>
                  <a:pt x="3484245" y="34114"/>
                  <a:pt x="3484245" y="76196"/>
                </a:cubicBezTo>
                <a:lnTo>
                  <a:pt x="3484245" y="1036324"/>
                </a:lnTo>
                <a:cubicBezTo>
                  <a:pt x="3484245" y="1078406"/>
                  <a:pt x="3450131" y="1112520"/>
                  <a:pt x="3408049" y="1112520"/>
                </a:cubicBezTo>
                <a:lnTo>
                  <a:pt x="76196" y="1112520"/>
                </a:lnTo>
                <a:cubicBezTo>
                  <a:pt x="34114" y="1112520"/>
                  <a:pt x="0" y="1078406"/>
                  <a:pt x="0" y="1036324"/>
                </a:cubicBezTo>
                <a:lnTo>
                  <a:pt x="0" y="76196"/>
                </a:lnTo>
                <a:cubicBezTo>
                  <a:pt x="0" y="34114"/>
                  <a:pt x="34114" y="0"/>
                  <a:pt x="76196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100000">
                <a:srgbClr val="2DD4BF">
                  <a:alpha val="10000"/>
                </a:srgbClr>
              </a:gs>
            </a:gsLst>
            <a:lin ang="2700000" scaled="1"/>
          </a:gra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47" name="Text 44"/>
          <p:cNvSpPr/>
          <p:nvPr/>
        </p:nvSpPr>
        <p:spPr>
          <a:xfrm>
            <a:off x="8244840" y="5543550"/>
            <a:ext cx="34004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Pipeline Characteristics</a:t>
            </a:r>
            <a:endParaRPr lang="en-US" sz="1600" dirty="0"/>
          </a:p>
        </p:txBody>
      </p:sp>
      <p:sp>
        <p:nvSpPr>
          <p:cNvPr id="48" name="Shape 45"/>
          <p:cNvSpPr/>
          <p:nvPr/>
        </p:nvSpPr>
        <p:spPr>
          <a:xfrm>
            <a:off x="8263890" y="58769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49" name="Text 46"/>
          <p:cNvSpPr/>
          <p:nvPr/>
        </p:nvSpPr>
        <p:spPr>
          <a:xfrm>
            <a:off x="8487728" y="5848350"/>
            <a:ext cx="2914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Progressive: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Each stage builds on previous results</a:t>
            </a:r>
            <a:endParaRPr lang="en-US" sz="1600" dirty="0"/>
          </a:p>
        </p:txBody>
      </p:sp>
      <p:sp>
        <p:nvSpPr>
          <p:cNvPr id="50" name="Shape 47"/>
          <p:cNvSpPr/>
          <p:nvPr/>
        </p:nvSpPr>
        <p:spPr>
          <a:xfrm>
            <a:off x="8263890" y="61055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51" name="Text 48"/>
          <p:cNvSpPr/>
          <p:nvPr/>
        </p:nvSpPr>
        <p:spPr>
          <a:xfrm>
            <a:off x="8487728" y="6076950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Parallel: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Independent stages run concurrently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8263890" y="6334125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130902" y="72561"/>
                </a:moveTo>
                <a:cubicBezTo>
                  <a:pt x="134157" y="69306"/>
                  <a:pt x="134157" y="64018"/>
                  <a:pt x="130902" y="60763"/>
                </a:cubicBezTo>
                <a:lnTo>
                  <a:pt x="89230" y="19091"/>
                </a:lnTo>
                <a:cubicBezTo>
                  <a:pt x="85974" y="15835"/>
                  <a:pt x="80687" y="15835"/>
                  <a:pt x="77432" y="19091"/>
                </a:cubicBezTo>
                <a:cubicBezTo>
                  <a:pt x="74176" y="22347"/>
                  <a:pt x="74176" y="27634"/>
                  <a:pt x="77432" y="30889"/>
                </a:cubicBezTo>
                <a:lnTo>
                  <a:pt x="104883" y="58341"/>
                </a:lnTo>
                <a:lnTo>
                  <a:pt x="8334" y="58341"/>
                </a:lnTo>
                <a:cubicBezTo>
                  <a:pt x="3724" y="58341"/>
                  <a:pt x="0" y="62065"/>
                  <a:pt x="0" y="66675"/>
                </a:cubicBezTo>
                <a:cubicBezTo>
                  <a:pt x="0" y="71285"/>
                  <a:pt x="3724" y="75009"/>
                  <a:pt x="8334" y="75009"/>
                </a:cubicBezTo>
                <a:lnTo>
                  <a:pt x="104883" y="75009"/>
                </a:lnTo>
                <a:lnTo>
                  <a:pt x="77432" y="102461"/>
                </a:lnTo>
                <a:cubicBezTo>
                  <a:pt x="74176" y="105716"/>
                  <a:pt x="74176" y="111003"/>
                  <a:pt x="77432" y="114259"/>
                </a:cubicBezTo>
                <a:cubicBezTo>
                  <a:pt x="80687" y="117515"/>
                  <a:pt x="85974" y="117515"/>
                  <a:pt x="89230" y="114259"/>
                </a:cubicBezTo>
                <a:lnTo>
                  <a:pt x="130902" y="72587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3" name="Text 50"/>
          <p:cNvSpPr/>
          <p:nvPr/>
        </p:nvSpPr>
        <p:spPr>
          <a:xfrm>
            <a:off x="8487728" y="6305550"/>
            <a:ext cx="27241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Resumable: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Can restart from interrupted stage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STAGE 1-2: INITIAL RECONNAISSANCE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File Identification &amp; VirusTotal Lookup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2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" name="Shape 3"/>
          <p:cNvSpPr/>
          <p:nvPr/>
        </p:nvSpPr>
        <p:spPr>
          <a:xfrm>
            <a:off x="384810" y="1375412"/>
            <a:ext cx="5627370" cy="5446395"/>
          </a:xfrm>
          <a:custGeom>
            <a:avLst/>
            <a:gdLst/>
            <a:ahLst/>
            <a:cxnLst/>
            <a:rect l="l" t="t" r="r" b="b"/>
            <a:pathLst>
              <a:path w="5627370" h="5446395">
                <a:moveTo>
                  <a:pt x="76195" y="0"/>
                </a:moveTo>
                <a:lnTo>
                  <a:pt x="5551175" y="0"/>
                </a:lnTo>
                <a:cubicBezTo>
                  <a:pt x="5593256" y="0"/>
                  <a:pt x="5627370" y="34114"/>
                  <a:pt x="5627370" y="76195"/>
                </a:cubicBezTo>
                <a:lnTo>
                  <a:pt x="5627370" y="5370200"/>
                </a:lnTo>
                <a:cubicBezTo>
                  <a:pt x="5627370" y="5412281"/>
                  <a:pt x="5593256" y="5446395"/>
                  <a:pt x="5551175" y="5446395"/>
                </a:cubicBezTo>
                <a:lnTo>
                  <a:pt x="76195" y="5446395"/>
                </a:lnTo>
                <a:cubicBezTo>
                  <a:pt x="34114" y="5446395"/>
                  <a:pt x="0" y="5412281"/>
                  <a:pt x="0" y="5370200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1020" y="15316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74370" y="166497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59" y="95250"/>
                </a:moveTo>
                <a:cubicBezTo>
                  <a:pt x="17859" y="52499"/>
                  <a:pt x="52499" y="17859"/>
                  <a:pt x="95250" y="17859"/>
                </a:cubicBezTo>
                <a:cubicBezTo>
                  <a:pt x="118728" y="17859"/>
                  <a:pt x="139750" y="28315"/>
                  <a:pt x="153963" y="44834"/>
                </a:cubicBezTo>
                <a:cubicBezTo>
                  <a:pt x="157163" y="48592"/>
                  <a:pt x="162818" y="49002"/>
                  <a:pt x="166539" y="45802"/>
                </a:cubicBezTo>
                <a:cubicBezTo>
                  <a:pt x="170259" y="42602"/>
                  <a:pt x="170706" y="36947"/>
                  <a:pt x="167506" y="33226"/>
                </a:cubicBezTo>
                <a:cubicBezTo>
                  <a:pt x="150056" y="12874"/>
                  <a:pt x="124160" y="0"/>
                  <a:pt x="95250" y="0"/>
                </a:cubicBezTo>
                <a:cubicBezTo>
                  <a:pt x="42639" y="0"/>
                  <a:pt x="0" y="42639"/>
                  <a:pt x="0" y="95250"/>
                </a:cubicBezTo>
                <a:lnTo>
                  <a:pt x="0" y="110133"/>
                </a:lnTo>
                <a:cubicBezTo>
                  <a:pt x="0" y="115081"/>
                  <a:pt x="3981" y="119063"/>
                  <a:pt x="8930" y="119063"/>
                </a:cubicBezTo>
                <a:cubicBezTo>
                  <a:pt x="13878" y="119063"/>
                  <a:pt x="17859" y="115081"/>
                  <a:pt x="17859" y="110133"/>
                </a:cubicBezTo>
                <a:lnTo>
                  <a:pt x="17859" y="95250"/>
                </a:lnTo>
                <a:close/>
                <a:moveTo>
                  <a:pt x="188454" y="75567"/>
                </a:moveTo>
                <a:cubicBezTo>
                  <a:pt x="187449" y="70731"/>
                  <a:pt x="182687" y="67642"/>
                  <a:pt x="177887" y="68684"/>
                </a:cubicBezTo>
                <a:cubicBezTo>
                  <a:pt x="173087" y="69726"/>
                  <a:pt x="169962" y="74451"/>
                  <a:pt x="171004" y="79251"/>
                </a:cubicBezTo>
                <a:cubicBezTo>
                  <a:pt x="172083" y="84423"/>
                  <a:pt x="172678" y="89781"/>
                  <a:pt x="172678" y="95287"/>
                </a:cubicBezTo>
                <a:lnTo>
                  <a:pt x="172678" y="110170"/>
                </a:lnTo>
                <a:cubicBezTo>
                  <a:pt x="172678" y="115119"/>
                  <a:pt x="176659" y="119100"/>
                  <a:pt x="181608" y="119100"/>
                </a:cubicBezTo>
                <a:cubicBezTo>
                  <a:pt x="186556" y="119100"/>
                  <a:pt x="190537" y="115119"/>
                  <a:pt x="190537" y="110170"/>
                </a:cubicBezTo>
                <a:lnTo>
                  <a:pt x="190537" y="95287"/>
                </a:lnTo>
                <a:cubicBezTo>
                  <a:pt x="190537" y="88553"/>
                  <a:pt x="189830" y="81967"/>
                  <a:pt x="188491" y="75605"/>
                </a:cubicBezTo>
                <a:close/>
                <a:moveTo>
                  <a:pt x="95250" y="29766"/>
                </a:moveTo>
                <a:cubicBezTo>
                  <a:pt x="88181" y="29766"/>
                  <a:pt x="81335" y="30882"/>
                  <a:pt x="74972" y="32965"/>
                </a:cubicBezTo>
                <a:cubicBezTo>
                  <a:pt x="69317" y="34826"/>
                  <a:pt x="68014" y="41783"/>
                  <a:pt x="71884" y="46323"/>
                </a:cubicBezTo>
                <a:cubicBezTo>
                  <a:pt x="74526" y="49411"/>
                  <a:pt x="78879" y="50341"/>
                  <a:pt x="82823" y="49262"/>
                </a:cubicBezTo>
                <a:cubicBezTo>
                  <a:pt x="86767" y="48183"/>
                  <a:pt x="90934" y="47625"/>
                  <a:pt x="95250" y="47625"/>
                </a:cubicBezTo>
                <a:cubicBezTo>
                  <a:pt x="121555" y="47625"/>
                  <a:pt x="142875" y="68945"/>
                  <a:pt x="142875" y="95250"/>
                </a:cubicBezTo>
                <a:lnTo>
                  <a:pt x="142875" y="104515"/>
                </a:lnTo>
                <a:cubicBezTo>
                  <a:pt x="142875" y="113891"/>
                  <a:pt x="142317" y="123230"/>
                  <a:pt x="141238" y="132531"/>
                </a:cubicBezTo>
                <a:cubicBezTo>
                  <a:pt x="140605" y="137964"/>
                  <a:pt x="144735" y="142875"/>
                  <a:pt x="150242" y="142875"/>
                </a:cubicBezTo>
                <a:cubicBezTo>
                  <a:pt x="154632" y="142875"/>
                  <a:pt x="158390" y="139675"/>
                  <a:pt x="158911" y="135322"/>
                </a:cubicBezTo>
                <a:cubicBezTo>
                  <a:pt x="160139" y="125127"/>
                  <a:pt x="160772" y="114858"/>
                  <a:pt x="160772" y="104552"/>
                </a:cubicBezTo>
                <a:lnTo>
                  <a:pt x="160772" y="95287"/>
                </a:lnTo>
                <a:cubicBezTo>
                  <a:pt x="160772" y="59122"/>
                  <a:pt x="131452" y="29803"/>
                  <a:pt x="95287" y="29803"/>
                </a:cubicBezTo>
                <a:close/>
                <a:moveTo>
                  <a:pt x="56071" y="55327"/>
                </a:moveTo>
                <a:cubicBezTo>
                  <a:pt x="52685" y="51383"/>
                  <a:pt x="46658" y="51085"/>
                  <a:pt x="43458" y="55178"/>
                </a:cubicBezTo>
                <a:cubicBezTo>
                  <a:pt x="34863" y="66266"/>
                  <a:pt x="29766" y="80144"/>
                  <a:pt x="29766" y="95250"/>
                </a:cubicBezTo>
                <a:lnTo>
                  <a:pt x="29766" y="104515"/>
                </a:lnTo>
                <a:cubicBezTo>
                  <a:pt x="29766" y="113519"/>
                  <a:pt x="28798" y="122523"/>
                  <a:pt x="26863" y="131266"/>
                </a:cubicBezTo>
                <a:cubicBezTo>
                  <a:pt x="25598" y="137071"/>
                  <a:pt x="29803" y="142838"/>
                  <a:pt x="35756" y="142838"/>
                </a:cubicBezTo>
                <a:cubicBezTo>
                  <a:pt x="39663" y="142838"/>
                  <a:pt x="43160" y="140233"/>
                  <a:pt x="44016" y="136401"/>
                </a:cubicBezTo>
                <a:cubicBezTo>
                  <a:pt x="46397" y="125946"/>
                  <a:pt x="47625" y="115267"/>
                  <a:pt x="47625" y="104477"/>
                </a:cubicBezTo>
                <a:lnTo>
                  <a:pt x="47625" y="95213"/>
                </a:lnTo>
                <a:cubicBezTo>
                  <a:pt x="47625" y="85092"/>
                  <a:pt x="50788" y="75716"/>
                  <a:pt x="56145" y="68014"/>
                </a:cubicBezTo>
                <a:cubicBezTo>
                  <a:pt x="58824" y="64145"/>
                  <a:pt x="59122" y="58862"/>
                  <a:pt x="56071" y="55290"/>
                </a:cubicBezTo>
                <a:close/>
                <a:moveTo>
                  <a:pt x="95250" y="59531"/>
                </a:moveTo>
                <a:cubicBezTo>
                  <a:pt x="75530" y="59531"/>
                  <a:pt x="59531" y="75530"/>
                  <a:pt x="59531" y="95250"/>
                </a:cubicBezTo>
                <a:lnTo>
                  <a:pt x="59531" y="104515"/>
                </a:lnTo>
                <a:cubicBezTo>
                  <a:pt x="59531" y="117872"/>
                  <a:pt x="57820" y="131118"/>
                  <a:pt x="54397" y="143991"/>
                </a:cubicBezTo>
                <a:cubicBezTo>
                  <a:pt x="52983" y="149312"/>
                  <a:pt x="56890" y="154781"/>
                  <a:pt x="62396" y="154781"/>
                </a:cubicBezTo>
                <a:cubicBezTo>
                  <a:pt x="65931" y="154781"/>
                  <a:pt x="69056" y="152474"/>
                  <a:pt x="69986" y="149051"/>
                </a:cubicBezTo>
                <a:cubicBezTo>
                  <a:pt x="73893" y="134541"/>
                  <a:pt x="75902" y="119583"/>
                  <a:pt x="75902" y="104515"/>
                </a:cubicBezTo>
                <a:lnTo>
                  <a:pt x="75902" y="95250"/>
                </a:lnTo>
                <a:cubicBezTo>
                  <a:pt x="75902" y="84572"/>
                  <a:pt x="84572" y="75902"/>
                  <a:pt x="95250" y="75902"/>
                </a:cubicBezTo>
                <a:cubicBezTo>
                  <a:pt x="105928" y="75902"/>
                  <a:pt x="114598" y="84572"/>
                  <a:pt x="114598" y="95250"/>
                </a:cubicBezTo>
                <a:lnTo>
                  <a:pt x="114598" y="104515"/>
                </a:lnTo>
                <a:cubicBezTo>
                  <a:pt x="114598" y="118021"/>
                  <a:pt x="113295" y="131452"/>
                  <a:pt x="110728" y="144661"/>
                </a:cubicBezTo>
                <a:cubicBezTo>
                  <a:pt x="109724" y="149833"/>
                  <a:pt x="113593" y="154781"/>
                  <a:pt x="118839" y="154781"/>
                </a:cubicBezTo>
                <a:cubicBezTo>
                  <a:pt x="122634" y="154781"/>
                  <a:pt x="125909" y="152177"/>
                  <a:pt x="126653" y="148456"/>
                </a:cubicBezTo>
                <a:cubicBezTo>
                  <a:pt x="129518" y="134020"/>
                  <a:pt x="130969" y="119323"/>
                  <a:pt x="130969" y="104515"/>
                </a:cubicBezTo>
                <a:lnTo>
                  <a:pt x="130969" y="95250"/>
                </a:lnTo>
                <a:cubicBezTo>
                  <a:pt x="130969" y="75530"/>
                  <a:pt x="114970" y="59531"/>
                  <a:pt x="95250" y="59531"/>
                </a:cubicBezTo>
                <a:close/>
                <a:moveTo>
                  <a:pt x="104180" y="95250"/>
                </a:moveTo>
                <a:cubicBezTo>
                  <a:pt x="104180" y="90301"/>
                  <a:pt x="100199" y="86320"/>
                  <a:pt x="95250" y="86320"/>
                </a:cubicBezTo>
                <a:cubicBezTo>
                  <a:pt x="90301" y="86320"/>
                  <a:pt x="86320" y="90301"/>
                  <a:pt x="86320" y="95250"/>
                </a:cubicBezTo>
                <a:lnTo>
                  <a:pt x="86320" y="104515"/>
                </a:lnTo>
                <a:cubicBezTo>
                  <a:pt x="86320" y="126802"/>
                  <a:pt x="82228" y="148903"/>
                  <a:pt x="74228" y="169701"/>
                </a:cubicBezTo>
                <a:lnTo>
                  <a:pt x="72033" y="175394"/>
                </a:lnTo>
                <a:cubicBezTo>
                  <a:pt x="70247" y="180008"/>
                  <a:pt x="72554" y="185179"/>
                  <a:pt x="77167" y="186928"/>
                </a:cubicBezTo>
                <a:cubicBezTo>
                  <a:pt x="81781" y="188677"/>
                  <a:pt x="86953" y="186407"/>
                  <a:pt x="88702" y="181794"/>
                </a:cubicBezTo>
                <a:lnTo>
                  <a:pt x="90897" y="176101"/>
                </a:lnTo>
                <a:cubicBezTo>
                  <a:pt x="99678" y="153256"/>
                  <a:pt x="104180" y="128997"/>
                  <a:pt x="104180" y="104515"/>
                </a:cubicBezTo>
                <a:lnTo>
                  <a:pt x="104180" y="9525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8" name="Text 6"/>
          <p:cNvSpPr/>
          <p:nvPr/>
        </p:nvSpPr>
        <p:spPr>
          <a:xfrm>
            <a:off x="1112520" y="1531620"/>
            <a:ext cx="22288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Stage 1: File Identification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12520" y="1798320"/>
            <a:ext cx="2200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Unique cryptographic fingerprints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1020" y="2103120"/>
            <a:ext cx="53911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Generates multiple hash values for unique identification and cross-referencing. This is the foundation for all subsequent analysis, as it allows the system to recognize previously analyzed samples.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60070" y="296037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571500"/>
                </a:lnTo>
                <a:cubicBezTo>
                  <a:pt x="5295900" y="592528"/>
                  <a:pt x="5278828" y="609600"/>
                  <a:pt x="5257800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2" name="Shape 10"/>
          <p:cNvSpPr/>
          <p:nvPr/>
        </p:nvSpPr>
        <p:spPr>
          <a:xfrm>
            <a:off x="560070" y="296037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3" name="Text 11"/>
          <p:cNvSpPr/>
          <p:nvPr/>
        </p:nvSpPr>
        <p:spPr>
          <a:xfrm>
            <a:off x="655320" y="3036570"/>
            <a:ext cx="390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MD5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585579" y="3074670"/>
            <a:ext cx="2571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55320" y="3303270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Legacy compatibility. 128-bit hash for quick duplicate detection.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0070" y="364617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571500"/>
                </a:lnTo>
                <a:cubicBezTo>
                  <a:pt x="5295900" y="592528"/>
                  <a:pt x="5278828" y="609600"/>
                  <a:pt x="5257800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7" name="Shape 15"/>
          <p:cNvSpPr/>
          <p:nvPr/>
        </p:nvSpPr>
        <p:spPr>
          <a:xfrm>
            <a:off x="560070" y="364617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18" name="Text 16"/>
          <p:cNvSpPr/>
          <p:nvPr/>
        </p:nvSpPr>
        <p:spPr>
          <a:xfrm>
            <a:off x="655320" y="3722370"/>
            <a:ext cx="6096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SHA256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5442228" y="3760470"/>
            <a:ext cx="40005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Secure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55320" y="3989070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Primary identifier. 256-bit cryptographic hash for robust uniqueness.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60070" y="433197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571500"/>
                </a:lnTo>
                <a:cubicBezTo>
                  <a:pt x="5295900" y="592528"/>
                  <a:pt x="5278828" y="609600"/>
                  <a:pt x="5257800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2" name="Shape 20"/>
          <p:cNvSpPr/>
          <p:nvPr/>
        </p:nvSpPr>
        <p:spPr>
          <a:xfrm>
            <a:off x="560070" y="433197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23" name="Text 21"/>
          <p:cNvSpPr/>
          <p:nvPr/>
        </p:nvSpPr>
        <p:spPr>
          <a:xfrm>
            <a:off x="655320" y="4408170"/>
            <a:ext cx="590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SSDEEP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511879" y="4446270"/>
            <a:ext cx="333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Fuzzy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55320" y="4674870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Similarity matching. Context-triggered piecewise hashing for variants.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60070" y="5017770"/>
            <a:ext cx="5295900" cy="609600"/>
          </a:xfrm>
          <a:custGeom>
            <a:avLst/>
            <a:gdLst/>
            <a:ahLst/>
            <a:cxnLst/>
            <a:rect l="l" t="t" r="r" b="b"/>
            <a:pathLst>
              <a:path w="5295900" h="6096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571500"/>
                </a:lnTo>
                <a:cubicBezTo>
                  <a:pt x="5295900" y="592528"/>
                  <a:pt x="5278828" y="609600"/>
                  <a:pt x="5257800" y="609600"/>
                </a:cubicBez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7" name="Shape 25"/>
          <p:cNvSpPr/>
          <p:nvPr/>
        </p:nvSpPr>
        <p:spPr>
          <a:xfrm>
            <a:off x="560070" y="5017770"/>
            <a:ext cx="38100" cy="609600"/>
          </a:xfrm>
          <a:custGeom>
            <a:avLst/>
            <a:gdLst/>
            <a:ahLst/>
            <a:cxnLst/>
            <a:rect l="l" t="t" r="r" b="b"/>
            <a:pathLst>
              <a:path w="38100" h="609600">
                <a:moveTo>
                  <a:pt x="38100" y="0"/>
                </a:moveTo>
                <a:lnTo>
                  <a:pt x="38100" y="0"/>
                </a:lnTo>
                <a:lnTo>
                  <a:pt x="38100" y="609600"/>
                </a:lnTo>
                <a:lnTo>
                  <a:pt x="38100" y="609600"/>
                </a:lnTo>
                <a:cubicBezTo>
                  <a:pt x="17072" y="609600"/>
                  <a:pt x="0" y="592528"/>
                  <a:pt x="0" y="5715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8" name="Text 26"/>
          <p:cNvSpPr/>
          <p:nvPr/>
        </p:nvSpPr>
        <p:spPr>
          <a:xfrm>
            <a:off x="655320" y="5093970"/>
            <a:ext cx="419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TLSH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494734" y="5132070"/>
            <a:ext cx="3429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Trend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55320" y="5360670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Locality-sensitive hashing for identifying similar but modified files.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44830" y="6008371"/>
            <a:ext cx="5313045" cy="655320"/>
          </a:xfrm>
          <a:custGeom>
            <a:avLst/>
            <a:gdLst/>
            <a:ahLst/>
            <a:cxnLst/>
            <a:rect l="l" t="t" r="r" b="b"/>
            <a:pathLst>
              <a:path w="5313045" h="655320">
                <a:moveTo>
                  <a:pt x="76201" y="0"/>
                </a:moveTo>
                <a:lnTo>
                  <a:pt x="5236844" y="0"/>
                </a:lnTo>
                <a:cubicBezTo>
                  <a:pt x="5278929" y="0"/>
                  <a:pt x="5313045" y="34116"/>
                  <a:pt x="5313045" y="76201"/>
                </a:cubicBezTo>
                <a:lnTo>
                  <a:pt x="5313045" y="579119"/>
                </a:lnTo>
                <a:cubicBezTo>
                  <a:pt x="5313045" y="621204"/>
                  <a:pt x="5278929" y="655320"/>
                  <a:pt x="52368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100000">
                <a:srgbClr val="2DD4BF">
                  <a:alpha val="10000"/>
                </a:srgbClr>
              </a:gs>
            </a:gsLst>
            <a:lin ang="0" scaled="1"/>
          </a:gra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32" name="Text 30"/>
          <p:cNvSpPr/>
          <p:nvPr/>
        </p:nvSpPr>
        <p:spPr>
          <a:xfrm>
            <a:off x="620077" y="61264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&lt;10ms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634365" y="63931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Processing Time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2349817" y="61264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4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2364105" y="63931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Hash Algorithms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079558" y="61264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100%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4093845" y="63931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176010" y="1375412"/>
            <a:ext cx="5627370" cy="5446395"/>
          </a:xfrm>
          <a:custGeom>
            <a:avLst/>
            <a:gdLst/>
            <a:ahLst/>
            <a:cxnLst/>
            <a:rect l="l" t="t" r="r" b="b"/>
            <a:pathLst>
              <a:path w="5627370" h="5446395">
                <a:moveTo>
                  <a:pt x="76195" y="0"/>
                </a:moveTo>
                <a:lnTo>
                  <a:pt x="5551175" y="0"/>
                </a:lnTo>
                <a:cubicBezTo>
                  <a:pt x="5593256" y="0"/>
                  <a:pt x="5627370" y="34114"/>
                  <a:pt x="5627370" y="76195"/>
                </a:cubicBezTo>
                <a:lnTo>
                  <a:pt x="5627370" y="5370200"/>
                </a:lnTo>
                <a:cubicBezTo>
                  <a:pt x="5627370" y="5412281"/>
                  <a:pt x="5593256" y="5446395"/>
                  <a:pt x="5551175" y="5446395"/>
                </a:cubicBezTo>
                <a:lnTo>
                  <a:pt x="76195" y="5446395"/>
                </a:lnTo>
                <a:cubicBezTo>
                  <a:pt x="34114" y="5446395"/>
                  <a:pt x="0" y="5412281"/>
                  <a:pt x="0" y="5370200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6332220" y="153162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465570" y="166497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54781" y="77391"/>
                </a:moveTo>
                <a:cubicBezTo>
                  <a:pt x="154781" y="94469"/>
                  <a:pt x="149237" y="110244"/>
                  <a:pt x="139898" y="123044"/>
                </a:cubicBezTo>
                <a:lnTo>
                  <a:pt x="187003" y="170185"/>
                </a:lnTo>
                <a:cubicBezTo>
                  <a:pt x="191653" y="174836"/>
                  <a:pt x="191653" y="182389"/>
                  <a:pt x="187003" y="187040"/>
                </a:cubicBezTo>
                <a:cubicBezTo>
                  <a:pt x="182352" y="191691"/>
                  <a:pt x="174799" y="191691"/>
                  <a:pt x="170148" y="187040"/>
                </a:cubicBezTo>
                <a:lnTo>
                  <a:pt x="123044" y="139898"/>
                </a:lnTo>
                <a:cubicBezTo>
                  <a:pt x="110244" y="149237"/>
                  <a:pt x="94469" y="154781"/>
                  <a:pt x="77391" y="154781"/>
                </a:cubicBezTo>
                <a:cubicBezTo>
                  <a:pt x="34640" y="154781"/>
                  <a:pt x="0" y="120142"/>
                  <a:pt x="0" y="77391"/>
                </a:cubicBezTo>
                <a:cubicBezTo>
                  <a:pt x="0" y="34640"/>
                  <a:pt x="34640" y="0"/>
                  <a:pt x="77391" y="0"/>
                </a:cubicBezTo>
                <a:cubicBezTo>
                  <a:pt x="120142" y="0"/>
                  <a:pt x="154781" y="34640"/>
                  <a:pt x="154781" y="77391"/>
                </a:cubicBezTo>
                <a:close/>
                <a:moveTo>
                  <a:pt x="77391" y="130969"/>
                </a:moveTo>
                <a:cubicBezTo>
                  <a:pt x="106961" y="130969"/>
                  <a:pt x="130969" y="106961"/>
                  <a:pt x="130969" y="77391"/>
                </a:cubicBezTo>
                <a:cubicBezTo>
                  <a:pt x="130969" y="47820"/>
                  <a:pt x="106961" y="23812"/>
                  <a:pt x="77391" y="23812"/>
                </a:cubicBezTo>
                <a:cubicBezTo>
                  <a:pt x="47820" y="23812"/>
                  <a:pt x="23813" y="47820"/>
                  <a:pt x="23812" y="77391"/>
                </a:cubicBezTo>
                <a:cubicBezTo>
                  <a:pt x="23812" y="106961"/>
                  <a:pt x="47820" y="130969"/>
                  <a:pt x="77391" y="130969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1" name="Text 39"/>
          <p:cNvSpPr/>
          <p:nvPr/>
        </p:nvSpPr>
        <p:spPr>
          <a:xfrm>
            <a:off x="6903720" y="153162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Stage 2: VirusTotal Lookup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903720" y="1798320"/>
            <a:ext cx="2314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Crowd-sourced intelligence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6332220" y="2103120"/>
            <a:ext cx="5391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Queries VirusTotal's database using SHA256 for existing scan results. Provides immediate context if the sample is already known, or triggers a new scan.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336030" y="2716530"/>
            <a:ext cx="5313045" cy="1188720"/>
          </a:xfrm>
          <a:custGeom>
            <a:avLst/>
            <a:gdLst/>
            <a:ahLst/>
            <a:cxnLst/>
            <a:rect l="l" t="t" r="r" b="b"/>
            <a:pathLst>
              <a:path w="5313045" h="1188720">
                <a:moveTo>
                  <a:pt x="76197" y="0"/>
                </a:moveTo>
                <a:lnTo>
                  <a:pt x="5236848" y="0"/>
                </a:lnTo>
                <a:cubicBezTo>
                  <a:pt x="5278930" y="0"/>
                  <a:pt x="5313045" y="34115"/>
                  <a:pt x="5313045" y="76197"/>
                </a:cubicBezTo>
                <a:lnTo>
                  <a:pt x="5313045" y="1112523"/>
                </a:lnTo>
                <a:cubicBezTo>
                  <a:pt x="5313045" y="1154605"/>
                  <a:pt x="5278930" y="1188720"/>
                  <a:pt x="5236848" y="1188720"/>
                </a:cubicBezTo>
                <a:lnTo>
                  <a:pt x="76197" y="1188720"/>
                </a:lnTo>
                <a:cubicBezTo>
                  <a:pt x="34115" y="1188720"/>
                  <a:pt x="0" y="1154605"/>
                  <a:pt x="0" y="1112523"/>
                </a:cubicBezTo>
                <a:lnTo>
                  <a:pt x="0" y="76197"/>
                </a:lnTo>
                <a:cubicBezTo>
                  <a:pt x="0" y="34143"/>
                  <a:pt x="34143" y="0"/>
                  <a:pt x="76197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6454140" y="2834643"/>
            <a:ext cx="515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API Integration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481525" y="317754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7" name="Text 45"/>
          <p:cNvSpPr/>
          <p:nvPr/>
        </p:nvSpPr>
        <p:spPr>
          <a:xfrm>
            <a:off x="6697028" y="3154680"/>
            <a:ext cx="61400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Endpoint: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7277100" y="3124202"/>
            <a:ext cx="906542" cy="213360"/>
          </a:xfrm>
          <a:custGeom>
            <a:avLst/>
            <a:gdLst/>
            <a:ahLst/>
            <a:cxnLst/>
            <a:rect l="l" t="t" r="r" b="b"/>
            <a:pathLst>
              <a:path w="906542" h="213360">
                <a:moveTo>
                  <a:pt x="38100" y="0"/>
                </a:moveTo>
                <a:lnTo>
                  <a:pt x="868442" y="0"/>
                </a:lnTo>
                <a:cubicBezTo>
                  <a:pt x="889484" y="0"/>
                  <a:pt x="906542" y="17058"/>
                  <a:pt x="906542" y="38100"/>
                </a:cubicBezTo>
                <a:lnTo>
                  <a:pt x="906542" y="175260"/>
                </a:lnTo>
                <a:cubicBezTo>
                  <a:pt x="906542" y="196302"/>
                  <a:pt x="889484" y="213360"/>
                  <a:pt x="868442" y="213360"/>
                </a:cubicBezTo>
                <a:lnTo>
                  <a:pt x="38100" y="213360"/>
                </a:lnTo>
                <a:cubicBezTo>
                  <a:pt x="17072" y="213360"/>
                  <a:pt x="0" y="196288"/>
                  <a:pt x="0" y="175260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9" name="Text 47"/>
          <p:cNvSpPr/>
          <p:nvPr/>
        </p:nvSpPr>
        <p:spPr>
          <a:xfrm>
            <a:off x="7277100" y="3124202"/>
            <a:ext cx="963692" cy="21336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/file/report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481525" y="340614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51" name="Text 49"/>
          <p:cNvSpPr/>
          <p:nvPr/>
        </p:nvSpPr>
        <p:spPr>
          <a:xfrm>
            <a:off x="6697028" y="3383280"/>
            <a:ext cx="75057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Parameters: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7413665" y="3352802"/>
            <a:ext cx="1723549" cy="213360"/>
          </a:xfrm>
          <a:custGeom>
            <a:avLst/>
            <a:gdLst/>
            <a:ahLst/>
            <a:cxnLst/>
            <a:rect l="l" t="t" r="r" b="b"/>
            <a:pathLst>
              <a:path w="1723549" h="213360">
                <a:moveTo>
                  <a:pt x="38100" y="0"/>
                </a:moveTo>
                <a:lnTo>
                  <a:pt x="1685449" y="0"/>
                </a:lnTo>
                <a:cubicBezTo>
                  <a:pt x="1706491" y="0"/>
                  <a:pt x="1723549" y="17058"/>
                  <a:pt x="1723549" y="38100"/>
                </a:cubicBezTo>
                <a:lnTo>
                  <a:pt x="1723549" y="175260"/>
                </a:lnTo>
                <a:cubicBezTo>
                  <a:pt x="1723549" y="196302"/>
                  <a:pt x="1706491" y="213360"/>
                  <a:pt x="1685449" y="213360"/>
                </a:cubicBezTo>
                <a:lnTo>
                  <a:pt x="38100" y="213360"/>
                </a:lnTo>
                <a:cubicBezTo>
                  <a:pt x="17072" y="213360"/>
                  <a:pt x="0" y="196288"/>
                  <a:pt x="0" y="175260"/>
                </a:cubicBezTo>
                <a:lnTo>
                  <a:pt x="0" y="38100"/>
                </a:lnTo>
                <a:cubicBezTo>
                  <a:pt x="0" y="17058"/>
                  <a:pt x="17058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3" name="Text 51"/>
          <p:cNvSpPr/>
          <p:nvPr/>
        </p:nvSpPr>
        <p:spPr>
          <a:xfrm>
            <a:off x="7413665" y="3352802"/>
            <a:ext cx="1780699" cy="21336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resource=sha256&amp;allinfo=1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481525" y="3634743"/>
            <a:ext cx="116681" cy="133350"/>
          </a:xfrm>
          <a:custGeom>
            <a:avLst/>
            <a:gdLst/>
            <a:ahLst/>
            <a:cxnLst/>
            <a:rect l="l" t="t" r="r" b="b"/>
            <a:pathLst>
              <a:path w="116681" h="133350">
                <a:moveTo>
                  <a:pt x="113243" y="18257"/>
                </a:moveTo>
                <a:cubicBezTo>
                  <a:pt x="116968" y="20966"/>
                  <a:pt x="117801" y="26175"/>
                  <a:pt x="115093" y="29900"/>
                </a:cubicBezTo>
                <a:lnTo>
                  <a:pt x="48418" y="121578"/>
                </a:lnTo>
                <a:cubicBezTo>
                  <a:pt x="46985" y="123557"/>
                  <a:pt x="44771" y="124781"/>
                  <a:pt x="42323" y="124990"/>
                </a:cubicBezTo>
                <a:cubicBezTo>
                  <a:pt x="39875" y="125198"/>
                  <a:pt x="37505" y="124286"/>
                  <a:pt x="35786" y="122567"/>
                </a:cubicBezTo>
                <a:lnTo>
                  <a:pt x="2448" y="89230"/>
                </a:lnTo>
                <a:cubicBezTo>
                  <a:pt x="-807" y="85974"/>
                  <a:pt x="-807" y="80687"/>
                  <a:pt x="2448" y="77432"/>
                </a:cubicBezTo>
                <a:cubicBezTo>
                  <a:pt x="5704" y="74176"/>
                  <a:pt x="10991" y="74176"/>
                  <a:pt x="14247" y="77432"/>
                </a:cubicBezTo>
                <a:lnTo>
                  <a:pt x="40682" y="103867"/>
                </a:lnTo>
                <a:lnTo>
                  <a:pt x="101627" y="20081"/>
                </a:lnTo>
                <a:cubicBezTo>
                  <a:pt x="104336" y="16356"/>
                  <a:pt x="109545" y="15523"/>
                  <a:pt x="113269" y="18231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55" name="Text 53"/>
          <p:cNvSpPr/>
          <p:nvPr/>
        </p:nvSpPr>
        <p:spPr>
          <a:xfrm>
            <a:off x="6697028" y="3596643"/>
            <a:ext cx="35052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Response: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JSON with detection ratio, scan results, metadata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6351270" y="4023361"/>
            <a:ext cx="5295900" cy="571500"/>
          </a:xfrm>
          <a:custGeom>
            <a:avLst/>
            <a:gdLst/>
            <a:ahLst/>
            <a:cxnLst/>
            <a:rect l="l" t="t" r="r" b="b"/>
            <a:pathLst>
              <a:path w="5295900" h="571500">
                <a:moveTo>
                  <a:pt x="38100" y="0"/>
                </a:moveTo>
                <a:lnTo>
                  <a:pt x="5257798" y="0"/>
                </a:lnTo>
                <a:cubicBezTo>
                  <a:pt x="5278841" y="0"/>
                  <a:pt x="5295900" y="17059"/>
                  <a:pt x="5295900" y="38102"/>
                </a:cubicBezTo>
                <a:lnTo>
                  <a:pt x="5295900" y="533398"/>
                </a:lnTo>
                <a:cubicBezTo>
                  <a:pt x="5295900" y="554441"/>
                  <a:pt x="5278841" y="571500"/>
                  <a:pt x="5257798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7" name="Shape 55"/>
          <p:cNvSpPr/>
          <p:nvPr/>
        </p:nvSpPr>
        <p:spPr>
          <a:xfrm>
            <a:off x="6351270" y="4023361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58" name="Text 56"/>
          <p:cNvSpPr/>
          <p:nvPr/>
        </p:nvSpPr>
        <p:spPr>
          <a:xfrm>
            <a:off x="6446520" y="4099561"/>
            <a:ext cx="1152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Detection Count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1403331" y="413766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5426" y="863"/>
                </a:moveTo>
                <a:cubicBezTo>
                  <a:pt x="74176" y="298"/>
                  <a:pt x="72836" y="0"/>
                  <a:pt x="71438" y="0"/>
                </a:cubicBezTo>
                <a:cubicBezTo>
                  <a:pt x="70039" y="0"/>
                  <a:pt x="68699" y="298"/>
                  <a:pt x="67449" y="863"/>
                </a:cubicBezTo>
                <a:lnTo>
                  <a:pt x="11400" y="24646"/>
                </a:lnTo>
                <a:cubicBezTo>
                  <a:pt x="4852" y="27414"/>
                  <a:pt x="-30" y="33873"/>
                  <a:pt x="0" y="41672"/>
                </a:cubicBezTo>
                <a:cubicBezTo>
                  <a:pt x="149" y="71199"/>
                  <a:pt x="12293" y="125224"/>
                  <a:pt x="63579" y="149781"/>
                </a:cubicBezTo>
                <a:cubicBezTo>
                  <a:pt x="68550" y="152162"/>
                  <a:pt x="74325" y="152162"/>
                  <a:pt x="79296" y="149781"/>
                </a:cubicBezTo>
                <a:cubicBezTo>
                  <a:pt x="130612" y="125224"/>
                  <a:pt x="142756" y="71199"/>
                  <a:pt x="142875" y="41672"/>
                </a:cubicBezTo>
                <a:cubicBezTo>
                  <a:pt x="142905" y="33873"/>
                  <a:pt x="138023" y="27414"/>
                  <a:pt x="131475" y="24646"/>
                </a:cubicBezTo>
                <a:lnTo>
                  <a:pt x="75426" y="863"/>
                </a:lnTo>
                <a:close/>
                <a:moveTo>
                  <a:pt x="71438" y="38100"/>
                </a:moveTo>
                <a:cubicBezTo>
                  <a:pt x="75396" y="38100"/>
                  <a:pt x="78581" y="41285"/>
                  <a:pt x="78581" y="45244"/>
                </a:cubicBezTo>
                <a:cubicBezTo>
                  <a:pt x="78581" y="52060"/>
                  <a:pt x="86826" y="55483"/>
                  <a:pt x="91648" y="50661"/>
                </a:cubicBezTo>
                <a:cubicBezTo>
                  <a:pt x="94446" y="47863"/>
                  <a:pt x="98971" y="47863"/>
                  <a:pt x="101739" y="50661"/>
                </a:cubicBezTo>
                <a:cubicBezTo>
                  <a:pt x="104507" y="53459"/>
                  <a:pt x="104537" y="57983"/>
                  <a:pt x="101739" y="60752"/>
                </a:cubicBezTo>
                <a:cubicBezTo>
                  <a:pt x="96917" y="65574"/>
                  <a:pt x="100340" y="73819"/>
                  <a:pt x="107156" y="73819"/>
                </a:cubicBezTo>
                <a:cubicBezTo>
                  <a:pt x="111115" y="73819"/>
                  <a:pt x="114300" y="77004"/>
                  <a:pt x="114300" y="80962"/>
                </a:cubicBezTo>
                <a:cubicBezTo>
                  <a:pt x="114300" y="84921"/>
                  <a:pt x="111115" y="88106"/>
                  <a:pt x="107156" y="88106"/>
                </a:cubicBezTo>
                <a:cubicBezTo>
                  <a:pt x="100340" y="88106"/>
                  <a:pt x="96917" y="96351"/>
                  <a:pt x="101739" y="101173"/>
                </a:cubicBezTo>
                <a:cubicBezTo>
                  <a:pt x="104537" y="103971"/>
                  <a:pt x="104537" y="108496"/>
                  <a:pt x="101739" y="111264"/>
                </a:cubicBezTo>
                <a:cubicBezTo>
                  <a:pt x="98941" y="114032"/>
                  <a:pt x="94417" y="114062"/>
                  <a:pt x="91648" y="111264"/>
                </a:cubicBezTo>
                <a:cubicBezTo>
                  <a:pt x="86826" y="106442"/>
                  <a:pt x="78581" y="109865"/>
                  <a:pt x="78581" y="116681"/>
                </a:cubicBezTo>
                <a:cubicBezTo>
                  <a:pt x="78581" y="120640"/>
                  <a:pt x="75396" y="123825"/>
                  <a:pt x="71438" y="123825"/>
                </a:cubicBezTo>
                <a:cubicBezTo>
                  <a:pt x="67479" y="123825"/>
                  <a:pt x="64294" y="120640"/>
                  <a:pt x="64294" y="116681"/>
                </a:cubicBezTo>
                <a:cubicBezTo>
                  <a:pt x="64294" y="109865"/>
                  <a:pt x="56049" y="106442"/>
                  <a:pt x="51227" y="111264"/>
                </a:cubicBezTo>
                <a:cubicBezTo>
                  <a:pt x="48429" y="114062"/>
                  <a:pt x="43904" y="114062"/>
                  <a:pt x="41136" y="111264"/>
                </a:cubicBezTo>
                <a:cubicBezTo>
                  <a:pt x="38368" y="108466"/>
                  <a:pt x="38338" y="103942"/>
                  <a:pt x="41136" y="101173"/>
                </a:cubicBezTo>
                <a:cubicBezTo>
                  <a:pt x="45958" y="96351"/>
                  <a:pt x="42535" y="88106"/>
                  <a:pt x="35719" y="88106"/>
                </a:cubicBezTo>
                <a:cubicBezTo>
                  <a:pt x="31760" y="88106"/>
                  <a:pt x="28575" y="84921"/>
                  <a:pt x="28575" y="80962"/>
                </a:cubicBezTo>
                <a:cubicBezTo>
                  <a:pt x="28575" y="77004"/>
                  <a:pt x="31760" y="73819"/>
                  <a:pt x="35719" y="73819"/>
                </a:cubicBezTo>
                <a:cubicBezTo>
                  <a:pt x="42535" y="73819"/>
                  <a:pt x="45958" y="65574"/>
                  <a:pt x="41136" y="60752"/>
                </a:cubicBezTo>
                <a:cubicBezTo>
                  <a:pt x="38338" y="57954"/>
                  <a:pt x="38338" y="53429"/>
                  <a:pt x="41136" y="50661"/>
                </a:cubicBezTo>
                <a:cubicBezTo>
                  <a:pt x="43934" y="47893"/>
                  <a:pt x="48458" y="47863"/>
                  <a:pt x="51227" y="50661"/>
                </a:cubicBezTo>
                <a:cubicBezTo>
                  <a:pt x="56049" y="55483"/>
                  <a:pt x="64294" y="52060"/>
                  <a:pt x="64294" y="45244"/>
                </a:cubicBezTo>
                <a:cubicBezTo>
                  <a:pt x="64294" y="41285"/>
                  <a:pt x="67479" y="38100"/>
                  <a:pt x="71438" y="38100"/>
                </a:cubicBezTo>
                <a:close/>
                <a:moveTo>
                  <a:pt x="61912" y="78581"/>
                </a:moveTo>
                <a:cubicBezTo>
                  <a:pt x="65855" y="78581"/>
                  <a:pt x="69056" y="75380"/>
                  <a:pt x="69056" y="71438"/>
                </a:cubicBezTo>
                <a:cubicBezTo>
                  <a:pt x="69056" y="67495"/>
                  <a:pt x="65855" y="64294"/>
                  <a:pt x="61912" y="64294"/>
                </a:cubicBezTo>
                <a:cubicBezTo>
                  <a:pt x="57970" y="64294"/>
                  <a:pt x="54769" y="67495"/>
                  <a:pt x="54769" y="71438"/>
                </a:cubicBezTo>
                <a:cubicBezTo>
                  <a:pt x="54769" y="75380"/>
                  <a:pt x="57970" y="78581"/>
                  <a:pt x="61912" y="78581"/>
                </a:cubicBezTo>
                <a:close/>
                <a:moveTo>
                  <a:pt x="88106" y="90488"/>
                </a:moveTo>
                <a:cubicBezTo>
                  <a:pt x="88106" y="86545"/>
                  <a:pt x="84905" y="83344"/>
                  <a:pt x="80962" y="83344"/>
                </a:cubicBezTo>
                <a:cubicBezTo>
                  <a:pt x="77020" y="83344"/>
                  <a:pt x="73819" y="86545"/>
                  <a:pt x="73819" y="90488"/>
                </a:cubicBezTo>
                <a:cubicBezTo>
                  <a:pt x="73819" y="94430"/>
                  <a:pt x="77020" y="97631"/>
                  <a:pt x="80962" y="97631"/>
                </a:cubicBezTo>
                <a:cubicBezTo>
                  <a:pt x="84905" y="97631"/>
                  <a:pt x="88106" y="94430"/>
                  <a:pt x="88106" y="90488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60" name="Text 58"/>
          <p:cNvSpPr/>
          <p:nvPr/>
        </p:nvSpPr>
        <p:spPr>
          <a:xfrm>
            <a:off x="6446520" y="4328161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Number of engines flagging as malicious.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6351270" y="4671061"/>
            <a:ext cx="5295900" cy="571500"/>
          </a:xfrm>
          <a:custGeom>
            <a:avLst/>
            <a:gdLst/>
            <a:ahLst/>
            <a:cxnLst/>
            <a:rect l="l" t="t" r="r" b="b"/>
            <a:pathLst>
              <a:path w="5295900" h="571500">
                <a:moveTo>
                  <a:pt x="38100" y="0"/>
                </a:moveTo>
                <a:lnTo>
                  <a:pt x="5257798" y="0"/>
                </a:lnTo>
                <a:cubicBezTo>
                  <a:pt x="5278841" y="0"/>
                  <a:pt x="5295900" y="17059"/>
                  <a:pt x="5295900" y="38102"/>
                </a:cubicBezTo>
                <a:lnTo>
                  <a:pt x="5295900" y="533398"/>
                </a:lnTo>
                <a:cubicBezTo>
                  <a:pt x="5295900" y="554441"/>
                  <a:pt x="5278841" y="571500"/>
                  <a:pt x="5257798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62" name="Shape 60"/>
          <p:cNvSpPr/>
          <p:nvPr/>
        </p:nvSpPr>
        <p:spPr>
          <a:xfrm>
            <a:off x="6351270" y="4671061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3" name="Text 61"/>
          <p:cNvSpPr/>
          <p:nvPr/>
        </p:nvSpPr>
        <p:spPr>
          <a:xfrm>
            <a:off x="6446520" y="4747261"/>
            <a:ext cx="10191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Engine Results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1403331" y="4785361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1906" y="14288"/>
                </a:moveTo>
                <a:cubicBezTo>
                  <a:pt x="7947" y="14288"/>
                  <a:pt x="4763" y="17472"/>
                  <a:pt x="4763" y="21431"/>
                </a:cubicBezTo>
                <a:lnTo>
                  <a:pt x="4763" y="35719"/>
                </a:lnTo>
                <a:cubicBezTo>
                  <a:pt x="4763" y="39678"/>
                  <a:pt x="7947" y="42863"/>
                  <a:pt x="11906" y="42863"/>
                </a:cubicBezTo>
                <a:lnTo>
                  <a:pt x="26194" y="42863"/>
                </a:lnTo>
                <a:cubicBezTo>
                  <a:pt x="30153" y="42863"/>
                  <a:pt x="33338" y="39678"/>
                  <a:pt x="33338" y="35719"/>
                </a:cubicBezTo>
                <a:lnTo>
                  <a:pt x="33338" y="21431"/>
                </a:lnTo>
                <a:cubicBezTo>
                  <a:pt x="33338" y="17472"/>
                  <a:pt x="30153" y="14288"/>
                  <a:pt x="26194" y="14288"/>
                </a:cubicBezTo>
                <a:lnTo>
                  <a:pt x="11906" y="14288"/>
                </a:lnTo>
                <a:close/>
                <a:moveTo>
                  <a:pt x="57150" y="19050"/>
                </a:moveTo>
                <a:cubicBezTo>
                  <a:pt x="51881" y="19050"/>
                  <a:pt x="47625" y="23306"/>
                  <a:pt x="47625" y="28575"/>
                </a:cubicBezTo>
                <a:cubicBezTo>
                  <a:pt x="47625" y="33844"/>
                  <a:pt x="51881" y="38100"/>
                  <a:pt x="57150" y="38100"/>
                </a:cubicBezTo>
                <a:lnTo>
                  <a:pt x="142875" y="38100"/>
                </a:lnTo>
                <a:cubicBezTo>
                  <a:pt x="148144" y="38100"/>
                  <a:pt x="152400" y="33844"/>
                  <a:pt x="152400" y="28575"/>
                </a:cubicBezTo>
                <a:cubicBezTo>
                  <a:pt x="152400" y="23306"/>
                  <a:pt x="148144" y="19050"/>
                  <a:pt x="142875" y="19050"/>
                </a:cubicBezTo>
                <a:lnTo>
                  <a:pt x="57150" y="19050"/>
                </a:lnTo>
                <a:close/>
                <a:moveTo>
                  <a:pt x="57150" y="66675"/>
                </a:moveTo>
                <a:cubicBezTo>
                  <a:pt x="51881" y="66675"/>
                  <a:pt x="47625" y="70931"/>
                  <a:pt x="47625" y="76200"/>
                </a:cubicBezTo>
                <a:cubicBezTo>
                  <a:pt x="47625" y="81469"/>
                  <a:pt x="51881" y="85725"/>
                  <a:pt x="57150" y="85725"/>
                </a:cubicBezTo>
                <a:lnTo>
                  <a:pt x="142875" y="85725"/>
                </a:lnTo>
                <a:cubicBezTo>
                  <a:pt x="148144" y="85725"/>
                  <a:pt x="152400" y="81469"/>
                  <a:pt x="152400" y="76200"/>
                </a:cubicBezTo>
                <a:cubicBezTo>
                  <a:pt x="152400" y="70931"/>
                  <a:pt x="148144" y="66675"/>
                  <a:pt x="142875" y="66675"/>
                </a:cubicBezTo>
                <a:lnTo>
                  <a:pt x="57150" y="66675"/>
                </a:lnTo>
                <a:close/>
                <a:moveTo>
                  <a:pt x="57150" y="114300"/>
                </a:moveTo>
                <a:cubicBezTo>
                  <a:pt x="51881" y="114300"/>
                  <a:pt x="47625" y="118556"/>
                  <a:pt x="47625" y="123825"/>
                </a:cubicBezTo>
                <a:cubicBezTo>
                  <a:pt x="47625" y="129094"/>
                  <a:pt x="51881" y="133350"/>
                  <a:pt x="57150" y="133350"/>
                </a:cubicBezTo>
                <a:lnTo>
                  <a:pt x="142875" y="133350"/>
                </a:lnTo>
                <a:cubicBezTo>
                  <a:pt x="148144" y="133350"/>
                  <a:pt x="152400" y="129094"/>
                  <a:pt x="152400" y="123825"/>
                </a:cubicBezTo>
                <a:cubicBezTo>
                  <a:pt x="152400" y="118556"/>
                  <a:pt x="148144" y="114300"/>
                  <a:pt x="142875" y="114300"/>
                </a:cubicBezTo>
                <a:lnTo>
                  <a:pt x="57150" y="114300"/>
                </a:lnTo>
                <a:close/>
                <a:moveTo>
                  <a:pt x="4763" y="69056"/>
                </a:moveTo>
                <a:lnTo>
                  <a:pt x="4763" y="83344"/>
                </a:lnTo>
                <a:cubicBezTo>
                  <a:pt x="4763" y="87303"/>
                  <a:pt x="7947" y="90488"/>
                  <a:pt x="11906" y="90488"/>
                </a:cubicBezTo>
                <a:lnTo>
                  <a:pt x="26194" y="90488"/>
                </a:lnTo>
                <a:cubicBezTo>
                  <a:pt x="30153" y="90488"/>
                  <a:pt x="33338" y="87303"/>
                  <a:pt x="33338" y="83344"/>
                </a:cubicBezTo>
                <a:lnTo>
                  <a:pt x="33338" y="69056"/>
                </a:lnTo>
                <a:cubicBezTo>
                  <a:pt x="33338" y="65097"/>
                  <a:pt x="30153" y="61912"/>
                  <a:pt x="26194" y="61912"/>
                </a:cubicBezTo>
                <a:lnTo>
                  <a:pt x="11906" y="61912"/>
                </a:lnTo>
                <a:cubicBezTo>
                  <a:pt x="7947" y="61912"/>
                  <a:pt x="4763" y="65097"/>
                  <a:pt x="4763" y="69056"/>
                </a:cubicBezTo>
                <a:close/>
                <a:moveTo>
                  <a:pt x="11906" y="109537"/>
                </a:moveTo>
                <a:cubicBezTo>
                  <a:pt x="7947" y="109537"/>
                  <a:pt x="4763" y="112722"/>
                  <a:pt x="4763" y="116681"/>
                </a:cubicBezTo>
                <a:lnTo>
                  <a:pt x="4763" y="130969"/>
                </a:lnTo>
                <a:cubicBezTo>
                  <a:pt x="4763" y="134928"/>
                  <a:pt x="7947" y="138113"/>
                  <a:pt x="11906" y="138113"/>
                </a:cubicBezTo>
                <a:lnTo>
                  <a:pt x="26194" y="138113"/>
                </a:lnTo>
                <a:cubicBezTo>
                  <a:pt x="30153" y="138113"/>
                  <a:pt x="33338" y="134928"/>
                  <a:pt x="33338" y="130969"/>
                </a:cubicBezTo>
                <a:lnTo>
                  <a:pt x="33338" y="116681"/>
                </a:lnTo>
                <a:cubicBezTo>
                  <a:pt x="33338" y="112722"/>
                  <a:pt x="30153" y="109537"/>
                  <a:pt x="26194" y="109537"/>
                </a:cubicBezTo>
                <a:lnTo>
                  <a:pt x="11906" y="109537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5" name="Text 63"/>
          <p:cNvSpPr/>
          <p:nvPr/>
        </p:nvSpPr>
        <p:spPr>
          <a:xfrm>
            <a:off x="6446520" y="4975861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Per-engine breakdown (Kaspersky: Trojan.Win32.Agent).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6351270" y="5318761"/>
            <a:ext cx="5295900" cy="571500"/>
          </a:xfrm>
          <a:custGeom>
            <a:avLst/>
            <a:gdLst/>
            <a:ahLst/>
            <a:cxnLst/>
            <a:rect l="l" t="t" r="r" b="b"/>
            <a:pathLst>
              <a:path w="5295900" h="571500">
                <a:moveTo>
                  <a:pt x="38100" y="0"/>
                </a:moveTo>
                <a:lnTo>
                  <a:pt x="5257798" y="0"/>
                </a:lnTo>
                <a:cubicBezTo>
                  <a:pt x="5278841" y="0"/>
                  <a:pt x="5295900" y="17059"/>
                  <a:pt x="5295900" y="38102"/>
                </a:cubicBezTo>
                <a:lnTo>
                  <a:pt x="5295900" y="533398"/>
                </a:lnTo>
                <a:cubicBezTo>
                  <a:pt x="5295900" y="554441"/>
                  <a:pt x="5278841" y="571500"/>
                  <a:pt x="5257798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67" name="Shape 65"/>
          <p:cNvSpPr/>
          <p:nvPr/>
        </p:nvSpPr>
        <p:spPr>
          <a:xfrm>
            <a:off x="6351270" y="5318761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68" name="Text 66"/>
          <p:cNvSpPr/>
          <p:nvPr/>
        </p:nvSpPr>
        <p:spPr>
          <a:xfrm>
            <a:off x="6446520" y="5394961"/>
            <a:ext cx="7429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Scan Date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11412856" y="543306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38100" y="0"/>
                </a:moveTo>
                <a:cubicBezTo>
                  <a:pt x="32831" y="0"/>
                  <a:pt x="28575" y="4256"/>
                  <a:pt x="28575" y="9525"/>
                </a:cubicBezTo>
                <a:lnTo>
                  <a:pt x="28575" y="19050"/>
                </a:lnTo>
                <a:lnTo>
                  <a:pt x="19050" y="19050"/>
                </a:lnTo>
                <a:cubicBezTo>
                  <a:pt x="8543" y="19050"/>
                  <a:pt x="0" y="27593"/>
                  <a:pt x="0" y="38100"/>
                </a:cubicBezTo>
                <a:lnTo>
                  <a:pt x="0" y="52388"/>
                </a:lnTo>
                <a:lnTo>
                  <a:pt x="133350" y="52388"/>
                </a:lnTo>
                <a:lnTo>
                  <a:pt x="133350" y="38100"/>
                </a:lnTo>
                <a:cubicBezTo>
                  <a:pt x="133350" y="27593"/>
                  <a:pt x="124807" y="19050"/>
                  <a:pt x="114300" y="19050"/>
                </a:cubicBezTo>
                <a:lnTo>
                  <a:pt x="104775" y="19050"/>
                </a:lnTo>
                <a:lnTo>
                  <a:pt x="104775" y="9525"/>
                </a:lnTo>
                <a:cubicBezTo>
                  <a:pt x="104775" y="4256"/>
                  <a:pt x="100519" y="0"/>
                  <a:pt x="95250" y="0"/>
                </a:cubicBezTo>
                <a:cubicBezTo>
                  <a:pt x="89981" y="0"/>
                  <a:pt x="85725" y="4256"/>
                  <a:pt x="85725" y="9525"/>
                </a:cubicBezTo>
                <a:lnTo>
                  <a:pt x="85725" y="19050"/>
                </a:lnTo>
                <a:lnTo>
                  <a:pt x="47625" y="19050"/>
                </a:lnTo>
                <a:lnTo>
                  <a:pt x="47625" y="9525"/>
                </a:lnTo>
                <a:cubicBezTo>
                  <a:pt x="47625" y="4256"/>
                  <a:pt x="43369" y="0"/>
                  <a:pt x="38100" y="0"/>
                </a:cubicBezTo>
                <a:close/>
                <a:moveTo>
                  <a:pt x="0" y="66675"/>
                </a:move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66675"/>
                </a:lnTo>
                <a:lnTo>
                  <a:pt x="0" y="66675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70" name="Text 68"/>
          <p:cNvSpPr/>
          <p:nvPr/>
        </p:nvSpPr>
        <p:spPr>
          <a:xfrm>
            <a:off x="6446520" y="5623561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Timestamp of last analysis for data freshness.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6336030" y="6008371"/>
            <a:ext cx="5313045" cy="655320"/>
          </a:xfrm>
          <a:custGeom>
            <a:avLst/>
            <a:gdLst/>
            <a:ahLst/>
            <a:cxnLst/>
            <a:rect l="l" t="t" r="r" b="b"/>
            <a:pathLst>
              <a:path w="5313045" h="655320">
                <a:moveTo>
                  <a:pt x="76201" y="0"/>
                </a:moveTo>
                <a:lnTo>
                  <a:pt x="5236844" y="0"/>
                </a:lnTo>
                <a:cubicBezTo>
                  <a:pt x="5278929" y="0"/>
                  <a:pt x="5313045" y="34116"/>
                  <a:pt x="5313045" y="76201"/>
                </a:cubicBezTo>
                <a:lnTo>
                  <a:pt x="5313045" y="579119"/>
                </a:lnTo>
                <a:cubicBezTo>
                  <a:pt x="5313045" y="621204"/>
                  <a:pt x="5278929" y="655320"/>
                  <a:pt x="52368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gradFill flip="none" rotWithShape="1">
            <a:gsLst>
              <a:gs pos="0">
                <a:srgbClr val="2DD4BF">
                  <a:alpha val="10000"/>
                </a:srgbClr>
              </a:gs>
              <a:gs pos="100000">
                <a:srgbClr val="38BDF8">
                  <a:alpha val="10000"/>
                </a:srgbClr>
              </a:gs>
            </a:gsLst>
            <a:lin ang="0" scaled="1"/>
          </a:gra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72" name="Text 70"/>
          <p:cNvSpPr/>
          <p:nvPr/>
        </p:nvSpPr>
        <p:spPr>
          <a:xfrm>
            <a:off x="6411278" y="61264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70+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6425565" y="63931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Scan Engines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8141018" y="61264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&lt;2s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8155305" y="63931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Response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9870758" y="61264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500/day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9885045" y="63931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Limit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40797" y="340797"/>
            <a:ext cx="11578566" cy="2044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73" b="1" kern="0" spc="54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STAGE 3: DEEP INSPECTION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40797" y="613434"/>
            <a:ext cx="11663765" cy="3407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15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Static Analysis Deep Dive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40797" y="1022390"/>
            <a:ext cx="11587086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8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Comprehensive file structure examination without execution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0797" y="1363187"/>
            <a:ext cx="817912" cy="34080"/>
          </a:xfrm>
          <a:custGeom>
            <a:avLst/>
            <a:gdLst/>
            <a:ahLst/>
            <a:cxnLst/>
            <a:rect l="l" t="t" r="r" b="b"/>
            <a:pathLst>
              <a:path w="817912" h="34080">
                <a:moveTo>
                  <a:pt x="0" y="0"/>
                </a:moveTo>
                <a:lnTo>
                  <a:pt x="817912" y="0"/>
                </a:lnTo>
                <a:lnTo>
                  <a:pt x="817912" y="34080"/>
                </a:lnTo>
                <a:lnTo>
                  <a:pt x="0" y="34080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" name="Shape 4"/>
          <p:cNvSpPr/>
          <p:nvPr/>
        </p:nvSpPr>
        <p:spPr>
          <a:xfrm>
            <a:off x="357836" y="1499505"/>
            <a:ext cx="5691304" cy="2496335"/>
          </a:xfrm>
          <a:custGeom>
            <a:avLst/>
            <a:gdLst/>
            <a:ahLst/>
            <a:cxnLst/>
            <a:rect l="l" t="t" r="r" b="b"/>
            <a:pathLst>
              <a:path w="5691304" h="2496335">
                <a:moveTo>
                  <a:pt x="34080" y="0"/>
                </a:moveTo>
                <a:lnTo>
                  <a:pt x="5623154" y="0"/>
                </a:lnTo>
                <a:cubicBezTo>
                  <a:pt x="5660792" y="0"/>
                  <a:pt x="5691304" y="30512"/>
                  <a:pt x="5691304" y="68150"/>
                </a:cubicBezTo>
                <a:lnTo>
                  <a:pt x="5691304" y="2428185"/>
                </a:lnTo>
                <a:cubicBezTo>
                  <a:pt x="5691304" y="2465824"/>
                  <a:pt x="5660792" y="2496335"/>
                  <a:pt x="5623154" y="2496335"/>
                </a:cubicBezTo>
                <a:lnTo>
                  <a:pt x="34080" y="2496335"/>
                </a:lnTo>
                <a:cubicBezTo>
                  <a:pt x="15258" y="2496335"/>
                  <a:pt x="0" y="2481077"/>
                  <a:pt x="0" y="2462256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7" name="Shape 5"/>
          <p:cNvSpPr/>
          <p:nvPr/>
        </p:nvSpPr>
        <p:spPr>
          <a:xfrm>
            <a:off x="357836" y="1499505"/>
            <a:ext cx="34080" cy="2496335"/>
          </a:xfrm>
          <a:custGeom>
            <a:avLst/>
            <a:gdLst/>
            <a:ahLst/>
            <a:cxnLst/>
            <a:rect l="l" t="t" r="r" b="b"/>
            <a:pathLst>
              <a:path w="34080" h="2496335">
                <a:moveTo>
                  <a:pt x="34080" y="0"/>
                </a:moveTo>
                <a:lnTo>
                  <a:pt x="34080" y="0"/>
                </a:lnTo>
                <a:lnTo>
                  <a:pt x="34080" y="2496335"/>
                </a:lnTo>
                <a:lnTo>
                  <a:pt x="34080" y="2496335"/>
                </a:lnTo>
                <a:cubicBezTo>
                  <a:pt x="15258" y="2496335"/>
                  <a:pt x="0" y="2481077"/>
                  <a:pt x="0" y="2462256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8" name="Shape 6"/>
          <p:cNvSpPr/>
          <p:nvPr/>
        </p:nvSpPr>
        <p:spPr>
          <a:xfrm>
            <a:off x="477115" y="1601744"/>
            <a:ext cx="340797" cy="340797"/>
          </a:xfrm>
          <a:custGeom>
            <a:avLst/>
            <a:gdLst/>
            <a:ahLst/>
            <a:cxnLst/>
            <a:rect l="l" t="t" r="r" b="b"/>
            <a:pathLst>
              <a:path w="340797" h="340797">
                <a:moveTo>
                  <a:pt x="68159" y="0"/>
                </a:moveTo>
                <a:lnTo>
                  <a:pt x="272637" y="0"/>
                </a:lnTo>
                <a:cubicBezTo>
                  <a:pt x="310281" y="0"/>
                  <a:pt x="340797" y="30516"/>
                  <a:pt x="340797" y="68159"/>
                </a:cubicBezTo>
                <a:lnTo>
                  <a:pt x="340797" y="272637"/>
                </a:lnTo>
                <a:cubicBezTo>
                  <a:pt x="340797" y="310281"/>
                  <a:pt x="310281" y="340797"/>
                  <a:pt x="272637" y="340797"/>
                </a:cubicBezTo>
                <a:lnTo>
                  <a:pt x="68159" y="340797"/>
                </a:lnTo>
                <a:cubicBezTo>
                  <a:pt x="30516" y="340797"/>
                  <a:pt x="0" y="310281"/>
                  <a:pt x="0" y="272637"/>
                </a:cubicBezTo>
                <a:lnTo>
                  <a:pt x="0" y="68159"/>
                </a:lnTo>
                <a:cubicBezTo>
                  <a:pt x="0" y="30541"/>
                  <a:pt x="30541" y="0"/>
                  <a:pt x="68159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572964" y="1695463"/>
            <a:ext cx="153358" cy="153358"/>
          </a:xfrm>
          <a:custGeom>
            <a:avLst/>
            <a:gdLst/>
            <a:ahLst/>
            <a:cxnLst/>
            <a:rect l="l" t="t" r="r" b="b"/>
            <a:pathLst>
              <a:path w="153358" h="153358">
                <a:moveTo>
                  <a:pt x="9585" y="9585"/>
                </a:moveTo>
                <a:cubicBezTo>
                  <a:pt x="14887" y="9585"/>
                  <a:pt x="19170" y="13868"/>
                  <a:pt x="19170" y="19170"/>
                </a:cubicBezTo>
                <a:lnTo>
                  <a:pt x="19170" y="119811"/>
                </a:lnTo>
                <a:cubicBezTo>
                  <a:pt x="19170" y="122447"/>
                  <a:pt x="21326" y="124604"/>
                  <a:pt x="23962" y="124604"/>
                </a:cubicBezTo>
                <a:lnTo>
                  <a:pt x="143774" y="124604"/>
                </a:lnTo>
                <a:cubicBezTo>
                  <a:pt x="149075" y="124604"/>
                  <a:pt x="153358" y="128887"/>
                  <a:pt x="153358" y="134189"/>
                </a:cubicBezTo>
                <a:cubicBezTo>
                  <a:pt x="153358" y="139490"/>
                  <a:pt x="149075" y="143774"/>
                  <a:pt x="143774" y="143774"/>
                </a:cubicBezTo>
                <a:lnTo>
                  <a:pt x="23962" y="143774"/>
                </a:lnTo>
                <a:cubicBezTo>
                  <a:pt x="10723" y="143774"/>
                  <a:pt x="0" y="133050"/>
                  <a:pt x="0" y="119811"/>
                </a:cubicBezTo>
                <a:lnTo>
                  <a:pt x="0" y="19170"/>
                </a:lnTo>
                <a:cubicBezTo>
                  <a:pt x="0" y="13868"/>
                  <a:pt x="4283" y="9585"/>
                  <a:pt x="9585" y="9585"/>
                </a:cubicBezTo>
                <a:close/>
                <a:moveTo>
                  <a:pt x="71887" y="28755"/>
                </a:moveTo>
                <a:cubicBezTo>
                  <a:pt x="73894" y="28755"/>
                  <a:pt x="75811" y="29593"/>
                  <a:pt x="77188" y="31091"/>
                </a:cubicBezTo>
                <a:lnTo>
                  <a:pt x="98485" y="54304"/>
                </a:lnTo>
                <a:lnTo>
                  <a:pt x="112323" y="40436"/>
                </a:lnTo>
                <a:cubicBezTo>
                  <a:pt x="115139" y="37621"/>
                  <a:pt x="119692" y="37621"/>
                  <a:pt x="122477" y="40436"/>
                </a:cubicBezTo>
                <a:lnTo>
                  <a:pt x="141647" y="59606"/>
                </a:lnTo>
                <a:cubicBezTo>
                  <a:pt x="142995" y="60954"/>
                  <a:pt x="143744" y="62781"/>
                  <a:pt x="143744" y="64698"/>
                </a:cubicBezTo>
                <a:lnTo>
                  <a:pt x="143744" y="98245"/>
                </a:lnTo>
                <a:cubicBezTo>
                  <a:pt x="143744" y="102229"/>
                  <a:pt x="140539" y="105434"/>
                  <a:pt x="136555" y="105434"/>
                </a:cubicBezTo>
                <a:lnTo>
                  <a:pt x="45498" y="105434"/>
                </a:lnTo>
                <a:cubicBezTo>
                  <a:pt x="41515" y="105434"/>
                  <a:pt x="38310" y="102229"/>
                  <a:pt x="38310" y="98245"/>
                </a:cubicBezTo>
                <a:lnTo>
                  <a:pt x="38310" y="64698"/>
                </a:lnTo>
                <a:cubicBezTo>
                  <a:pt x="38310" y="62901"/>
                  <a:pt x="38999" y="61164"/>
                  <a:pt x="40197" y="59846"/>
                </a:cubicBezTo>
                <a:lnTo>
                  <a:pt x="66555" y="31091"/>
                </a:lnTo>
                <a:cubicBezTo>
                  <a:pt x="67903" y="29593"/>
                  <a:pt x="69850" y="28755"/>
                  <a:pt x="71857" y="28755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10" name="Text 8"/>
          <p:cNvSpPr/>
          <p:nvPr/>
        </p:nvSpPr>
        <p:spPr>
          <a:xfrm>
            <a:off x="920151" y="1652864"/>
            <a:ext cx="1192788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EntropyAnalyzer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477115" y="2010700"/>
            <a:ext cx="5529426" cy="391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39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Calculates Shannon entropy to detect packed/obfuscated content. High entropy (&gt;7.5) suggests encryption/compression.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477115" y="3179738"/>
            <a:ext cx="5469786" cy="715673"/>
          </a:xfrm>
          <a:custGeom>
            <a:avLst/>
            <a:gdLst/>
            <a:ahLst/>
            <a:cxnLst/>
            <a:rect l="l" t="t" r="r" b="b"/>
            <a:pathLst>
              <a:path w="5469786" h="715673">
                <a:moveTo>
                  <a:pt x="34080" y="0"/>
                </a:moveTo>
                <a:lnTo>
                  <a:pt x="5435706" y="0"/>
                </a:lnTo>
                <a:cubicBezTo>
                  <a:pt x="5454528" y="0"/>
                  <a:pt x="5469786" y="15258"/>
                  <a:pt x="5469786" y="34080"/>
                </a:cubicBezTo>
                <a:lnTo>
                  <a:pt x="5469786" y="681593"/>
                </a:lnTo>
                <a:cubicBezTo>
                  <a:pt x="5469786" y="700415"/>
                  <a:pt x="5454528" y="715673"/>
                  <a:pt x="5435706" y="715673"/>
                </a:cubicBezTo>
                <a:lnTo>
                  <a:pt x="34080" y="715673"/>
                </a:lnTo>
                <a:cubicBezTo>
                  <a:pt x="15258" y="715673"/>
                  <a:pt x="0" y="700415"/>
                  <a:pt x="0" y="681593"/>
                </a:cubicBezTo>
                <a:lnTo>
                  <a:pt x="0" y="34080"/>
                </a:lnTo>
                <a:cubicBezTo>
                  <a:pt x="0" y="15258"/>
                  <a:pt x="15258" y="0"/>
                  <a:pt x="3408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13" name="Text 11"/>
          <p:cNvSpPr/>
          <p:nvPr/>
        </p:nvSpPr>
        <p:spPr>
          <a:xfrm>
            <a:off x="545275" y="3247898"/>
            <a:ext cx="809392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Entropy Range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5284585" y="3247898"/>
            <a:ext cx="647514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dirty="0">
                <a:solidFill>
                  <a:srgbClr val="38BDF8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0.0 - 8.0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545275" y="3452376"/>
            <a:ext cx="971270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Packed Threshold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546998" y="3452376"/>
            <a:ext cx="383396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dirty="0">
                <a:solidFill>
                  <a:srgbClr val="2DD4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7.5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45275" y="3656854"/>
            <a:ext cx="1133149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Encrypted Threshold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5546998" y="3656854"/>
            <a:ext cx="383396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dirty="0">
                <a:solidFill>
                  <a:srgbClr val="2DD4B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&gt; 7.8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57836" y="4099889"/>
            <a:ext cx="5691304" cy="2496335"/>
          </a:xfrm>
          <a:custGeom>
            <a:avLst/>
            <a:gdLst/>
            <a:ahLst/>
            <a:cxnLst/>
            <a:rect l="l" t="t" r="r" b="b"/>
            <a:pathLst>
              <a:path w="5691304" h="2496335">
                <a:moveTo>
                  <a:pt x="34080" y="0"/>
                </a:moveTo>
                <a:lnTo>
                  <a:pt x="5623154" y="0"/>
                </a:lnTo>
                <a:cubicBezTo>
                  <a:pt x="5660792" y="0"/>
                  <a:pt x="5691304" y="30512"/>
                  <a:pt x="5691304" y="68150"/>
                </a:cubicBezTo>
                <a:lnTo>
                  <a:pt x="5691304" y="2428185"/>
                </a:lnTo>
                <a:cubicBezTo>
                  <a:pt x="5691304" y="2465824"/>
                  <a:pt x="5660792" y="2496335"/>
                  <a:pt x="5623154" y="2496335"/>
                </a:cubicBezTo>
                <a:lnTo>
                  <a:pt x="34080" y="2496335"/>
                </a:lnTo>
                <a:cubicBezTo>
                  <a:pt x="15258" y="2496335"/>
                  <a:pt x="0" y="2481077"/>
                  <a:pt x="0" y="2462256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20" name="Shape 18"/>
          <p:cNvSpPr/>
          <p:nvPr/>
        </p:nvSpPr>
        <p:spPr>
          <a:xfrm>
            <a:off x="357836" y="4099889"/>
            <a:ext cx="34080" cy="2496335"/>
          </a:xfrm>
          <a:custGeom>
            <a:avLst/>
            <a:gdLst/>
            <a:ahLst/>
            <a:cxnLst/>
            <a:rect l="l" t="t" r="r" b="b"/>
            <a:pathLst>
              <a:path w="34080" h="2496335">
                <a:moveTo>
                  <a:pt x="34080" y="0"/>
                </a:moveTo>
                <a:lnTo>
                  <a:pt x="34080" y="0"/>
                </a:lnTo>
                <a:lnTo>
                  <a:pt x="34080" y="2496335"/>
                </a:lnTo>
                <a:lnTo>
                  <a:pt x="34080" y="2496335"/>
                </a:lnTo>
                <a:cubicBezTo>
                  <a:pt x="15258" y="2496335"/>
                  <a:pt x="0" y="2481077"/>
                  <a:pt x="0" y="2462256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1" name="Shape 19"/>
          <p:cNvSpPr/>
          <p:nvPr/>
        </p:nvSpPr>
        <p:spPr>
          <a:xfrm>
            <a:off x="477115" y="4202128"/>
            <a:ext cx="340797" cy="340797"/>
          </a:xfrm>
          <a:custGeom>
            <a:avLst/>
            <a:gdLst/>
            <a:ahLst/>
            <a:cxnLst/>
            <a:rect l="l" t="t" r="r" b="b"/>
            <a:pathLst>
              <a:path w="340797" h="340797">
                <a:moveTo>
                  <a:pt x="68159" y="0"/>
                </a:moveTo>
                <a:lnTo>
                  <a:pt x="272637" y="0"/>
                </a:lnTo>
                <a:cubicBezTo>
                  <a:pt x="310281" y="0"/>
                  <a:pt x="340797" y="30516"/>
                  <a:pt x="340797" y="68159"/>
                </a:cubicBezTo>
                <a:lnTo>
                  <a:pt x="340797" y="272637"/>
                </a:lnTo>
                <a:cubicBezTo>
                  <a:pt x="340797" y="310281"/>
                  <a:pt x="310281" y="340797"/>
                  <a:pt x="272637" y="340797"/>
                </a:cubicBezTo>
                <a:lnTo>
                  <a:pt x="68159" y="340797"/>
                </a:lnTo>
                <a:cubicBezTo>
                  <a:pt x="30516" y="340797"/>
                  <a:pt x="0" y="310281"/>
                  <a:pt x="0" y="272637"/>
                </a:cubicBezTo>
                <a:lnTo>
                  <a:pt x="0" y="68159"/>
                </a:lnTo>
                <a:cubicBezTo>
                  <a:pt x="0" y="30541"/>
                  <a:pt x="30541" y="0"/>
                  <a:pt x="68159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572964" y="4295847"/>
            <a:ext cx="153358" cy="153358"/>
          </a:xfrm>
          <a:custGeom>
            <a:avLst/>
            <a:gdLst/>
            <a:ahLst/>
            <a:cxnLst/>
            <a:rect l="l" t="t" r="r" b="b"/>
            <a:pathLst>
              <a:path w="153358" h="153358">
                <a:moveTo>
                  <a:pt x="85396" y="15186"/>
                </a:moveTo>
                <a:cubicBezTo>
                  <a:pt x="83838" y="11771"/>
                  <a:pt x="80423" y="9585"/>
                  <a:pt x="76679" y="9585"/>
                </a:cubicBezTo>
                <a:cubicBezTo>
                  <a:pt x="72935" y="9585"/>
                  <a:pt x="69521" y="11771"/>
                  <a:pt x="67963" y="15186"/>
                </a:cubicBezTo>
                <a:lnTo>
                  <a:pt x="17822" y="124604"/>
                </a:lnTo>
                <a:lnTo>
                  <a:pt x="14377" y="124604"/>
                </a:lnTo>
                <a:cubicBezTo>
                  <a:pt x="9076" y="124604"/>
                  <a:pt x="4792" y="128887"/>
                  <a:pt x="4792" y="134189"/>
                </a:cubicBezTo>
                <a:cubicBezTo>
                  <a:pt x="4792" y="139490"/>
                  <a:pt x="9076" y="143774"/>
                  <a:pt x="14377" y="143774"/>
                </a:cubicBezTo>
                <a:lnTo>
                  <a:pt x="40736" y="143774"/>
                </a:lnTo>
                <a:cubicBezTo>
                  <a:pt x="46037" y="143774"/>
                  <a:pt x="50321" y="139490"/>
                  <a:pt x="50321" y="134189"/>
                </a:cubicBezTo>
                <a:cubicBezTo>
                  <a:pt x="50321" y="128887"/>
                  <a:pt x="46037" y="124604"/>
                  <a:pt x="40736" y="124604"/>
                </a:cubicBezTo>
                <a:lnTo>
                  <a:pt x="38909" y="124604"/>
                </a:lnTo>
                <a:lnTo>
                  <a:pt x="45498" y="110226"/>
                </a:lnTo>
                <a:lnTo>
                  <a:pt x="107890" y="110226"/>
                </a:lnTo>
                <a:lnTo>
                  <a:pt x="114480" y="124604"/>
                </a:lnTo>
                <a:lnTo>
                  <a:pt x="112653" y="124604"/>
                </a:lnTo>
                <a:cubicBezTo>
                  <a:pt x="107351" y="124604"/>
                  <a:pt x="103068" y="128887"/>
                  <a:pt x="103068" y="134189"/>
                </a:cubicBezTo>
                <a:cubicBezTo>
                  <a:pt x="103068" y="139490"/>
                  <a:pt x="107351" y="143774"/>
                  <a:pt x="112653" y="143774"/>
                </a:cubicBezTo>
                <a:lnTo>
                  <a:pt x="139011" y="143774"/>
                </a:lnTo>
                <a:cubicBezTo>
                  <a:pt x="144313" y="143774"/>
                  <a:pt x="148596" y="139490"/>
                  <a:pt x="148596" y="134189"/>
                </a:cubicBezTo>
                <a:cubicBezTo>
                  <a:pt x="148596" y="128887"/>
                  <a:pt x="144313" y="124604"/>
                  <a:pt x="139011" y="124604"/>
                </a:cubicBezTo>
                <a:lnTo>
                  <a:pt x="135567" y="124604"/>
                </a:lnTo>
                <a:lnTo>
                  <a:pt x="85425" y="15186"/>
                </a:lnTo>
                <a:close/>
                <a:moveTo>
                  <a:pt x="99084" y="91057"/>
                </a:moveTo>
                <a:lnTo>
                  <a:pt x="54275" y="91057"/>
                </a:lnTo>
                <a:lnTo>
                  <a:pt x="76679" y="42174"/>
                </a:lnTo>
                <a:lnTo>
                  <a:pt x="99084" y="91057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3" name="Text 21"/>
          <p:cNvSpPr/>
          <p:nvPr/>
        </p:nvSpPr>
        <p:spPr>
          <a:xfrm>
            <a:off x="920151" y="4253248"/>
            <a:ext cx="1107589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StringExtractor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477115" y="4611084"/>
            <a:ext cx="5529426" cy="391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39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Extracts readable strings to reveal URLs, file paths, and other indicators. Categorizes strings for IOC extraction.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477115" y="5541777"/>
            <a:ext cx="2700813" cy="443036"/>
          </a:xfrm>
          <a:custGeom>
            <a:avLst/>
            <a:gdLst/>
            <a:ahLst/>
            <a:cxnLst/>
            <a:rect l="l" t="t" r="r" b="b"/>
            <a:pathLst>
              <a:path w="2700813" h="443036">
                <a:moveTo>
                  <a:pt x="34078" y="0"/>
                </a:moveTo>
                <a:lnTo>
                  <a:pt x="2666735" y="0"/>
                </a:lnTo>
                <a:cubicBezTo>
                  <a:pt x="2685556" y="0"/>
                  <a:pt x="2700813" y="15257"/>
                  <a:pt x="2700813" y="34078"/>
                </a:cubicBezTo>
                <a:lnTo>
                  <a:pt x="2700813" y="408957"/>
                </a:lnTo>
                <a:cubicBezTo>
                  <a:pt x="2700813" y="427778"/>
                  <a:pt x="2685556" y="443036"/>
                  <a:pt x="2666735" y="443036"/>
                </a:cubicBezTo>
                <a:lnTo>
                  <a:pt x="34078" y="443036"/>
                </a:lnTo>
                <a:cubicBezTo>
                  <a:pt x="15257" y="443036"/>
                  <a:pt x="0" y="427778"/>
                  <a:pt x="0" y="408957"/>
                </a:cubicBezTo>
                <a:lnTo>
                  <a:pt x="0" y="34078"/>
                </a:lnTo>
                <a:cubicBezTo>
                  <a:pt x="0" y="15270"/>
                  <a:pt x="15270" y="0"/>
                  <a:pt x="34078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6" name="Text 24"/>
          <p:cNvSpPr/>
          <p:nvPr/>
        </p:nvSpPr>
        <p:spPr>
          <a:xfrm>
            <a:off x="545275" y="5609936"/>
            <a:ext cx="2624134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URLs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45275" y="5780335"/>
            <a:ext cx="2615614" cy="136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5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C2 servers, downloads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3244171" y="5541777"/>
            <a:ext cx="2700813" cy="443036"/>
          </a:xfrm>
          <a:custGeom>
            <a:avLst/>
            <a:gdLst/>
            <a:ahLst/>
            <a:cxnLst/>
            <a:rect l="l" t="t" r="r" b="b"/>
            <a:pathLst>
              <a:path w="2700813" h="443036">
                <a:moveTo>
                  <a:pt x="34078" y="0"/>
                </a:moveTo>
                <a:lnTo>
                  <a:pt x="2666735" y="0"/>
                </a:lnTo>
                <a:cubicBezTo>
                  <a:pt x="2685556" y="0"/>
                  <a:pt x="2700813" y="15257"/>
                  <a:pt x="2700813" y="34078"/>
                </a:cubicBezTo>
                <a:lnTo>
                  <a:pt x="2700813" y="408957"/>
                </a:lnTo>
                <a:cubicBezTo>
                  <a:pt x="2700813" y="427778"/>
                  <a:pt x="2685556" y="443036"/>
                  <a:pt x="2666735" y="443036"/>
                </a:cubicBezTo>
                <a:lnTo>
                  <a:pt x="34078" y="443036"/>
                </a:lnTo>
                <a:cubicBezTo>
                  <a:pt x="15257" y="443036"/>
                  <a:pt x="0" y="427778"/>
                  <a:pt x="0" y="408957"/>
                </a:cubicBezTo>
                <a:lnTo>
                  <a:pt x="0" y="34078"/>
                </a:lnTo>
                <a:cubicBezTo>
                  <a:pt x="0" y="15270"/>
                  <a:pt x="15270" y="0"/>
                  <a:pt x="34078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9" name="Text 27"/>
          <p:cNvSpPr/>
          <p:nvPr/>
        </p:nvSpPr>
        <p:spPr>
          <a:xfrm>
            <a:off x="3312330" y="5609936"/>
            <a:ext cx="2624134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 Paths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3312330" y="5780335"/>
            <a:ext cx="2615614" cy="136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5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Drop locations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477115" y="6052868"/>
            <a:ext cx="2700813" cy="443036"/>
          </a:xfrm>
          <a:custGeom>
            <a:avLst/>
            <a:gdLst/>
            <a:ahLst/>
            <a:cxnLst/>
            <a:rect l="l" t="t" r="r" b="b"/>
            <a:pathLst>
              <a:path w="2700813" h="443036">
                <a:moveTo>
                  <a:pt x="34078" y="0"/>
                </a:moveTo>
                <a:lnTo>
                  <a:pt x="2666735" y="0"/>
                </a:lnTo>
                <a:cubicBezTo>
                  <a:pt x="2685556" y="0"/>
                  <a:pt x="2700813" y="15257"/>
                  <a:pt x="2700813" y="34078"/>
                </a:cubicBezTo>
                <a:lnTo>
                  <a:pt x="2700813" y="408957"/>
                </a:lnTo>
                <a:cubicBezTo>
                  <a:pt x="2700813" y="427778"/>
                  <a:pt x="2685556" y="443036"/>
                  <a:pt x="2666735" y="443036"/>
                </a:cubicBezTo>
                <a:lnTo>
                  <a:pt x="34078" y="443036"/>
                </a:lnTo>
                <a:cubicBezTo>
                  <a:pt x="15257" y="443036"/>
                  <a:pt x="0" y="427778"/>
                  <a:pt x="0" y="408957"/>
                </a:cubicBezTo>
                <a:lnTo>
                  <a:pt x="0" y="34078"/>
                </a:lnTo>
                <a:cubicBezTo>
                  <a:pt x="0" y="15270"/>
                  <a:pt x="15270" y="0"/>
                  <a:pt x="34078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32" name="Text 30"/>
          <p:cNvSpPr/>
          <p:nvPr/>
        </p:nvSpPr>
        <p:spPr>
          <a:xfrm>
            <a:off x="545275" y="6121027"/>
            <a:ext cx="2624134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Registry Keys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45275" y="6291426"/>
            <a:ext cx="2615614" cy="136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5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Persistence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3244171" y="6052868"/>
            <a:ext cx="2700813" cy="443036"/>
          </a:xfrm>
          <a:custGeom>
            <a:avLst/>
            <a:gdLst/>
            <a:ahLst/>
            <a:cxnLst/>
            <a:rect l="l" t="t" r="r" b="b"/>
            <a:pathLst>
              <a:path w="2700813" h="443036">
                <a:moveTo>
                  <a:pt x="34078" y="0"/>
                </a:moveTo>
                <a:lnTo>
                  <a:pt x="2666735" y="0"/>
                </a:lnTo>
                <a:cubicBezTo>
                  <a:pt x="2685556" y="0"/>
                  <a:pt x="2700813" y="15257"/>
                  <a:pt x="2700813" y="34078"/>
                </a:cubicBezTo>
                <a:lnTo>
                  <a:pt x="2700813" y="408957"/>
                </a:lnTo>
                <a:cubicBezTo>
                  <a:pt x="2700813" y="427778"/>
                  <a:pt x="2685556" y="443036"/>
                  <a:pt x="2666735" y="443036"/>
                </a:cubicBezTo>
                <a:lnTo>
                  <a:pt x="34078" y="443036"/>
                </a:lnTo>
                <a:cubicBezTo>
                  <a:pt x="15257" y="443036"/>
                  <a:pt x="0" y="427778"/>
                  <a:pt x="0" y="408957"/>
                </a:cubicBezTo>
                <a:lnTo>
                  <a:pt x="0" y="34078"/>
                </a:lnTo>
                <a:cubicBezTo>
                  <a:pt x="0" y="15270"/>
                  <a:pt x="15270" y="0"/>
                  <a:pt x="34078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35" name="Text 33"/>
          <p:cNvSpPr/>
          <p:nvPr/>
        </p:nvSpPr>
        <p:spPr>
          <a:xfrm>
            <a:off x="3312330" y="6121027"/>
            <a:ext cx="2624134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Base64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3312330" y="6291426"/>
            <a:ext cx="2615614" cy="136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5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Obfuscation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64585" y="1499505"/>
            <a:ext cx="5691304" cy="2573015"/>
          </a:xfrm>
          <a:custGeom>
            <a:avLst/>
            <a:gdLst/>
            <a:ahLst/>
            <a:cxnLst/>
            <a:rect l="l" t="t" r="r" b="b"/>
            <a:pathLst>
              <a:path w="5691304" h="2573015">
                <a:moveTo>
                  <a:pt x="34080" y="0"/>
                </a:moveTo>
                <a:lnTo>
                  <a:pt x="5623145" y="0"/>
                </a:lnTo>
                <a:cubicBezTo>
                  <a:pt x="5660763" y="0"/>
                  <a:pt x="5691304" y="30541"/>
                  <a:pt x="5691304" y="68159"/>
                </a:cubicBezTo>
                <a:lnTo>
                  <a:pt x="5691304" y="2504856"/>
                </a:lnTo>
                <a:cubicBezTo>
                  <a:pt x="5691304" y="2542499"/>
                  <a:pt x="5660788" y="2573015"/>
                  <a:pt x="5623145" y="2573015"/>
                </a:cubicBezTo>
                <a:lnTo>
                  <a:pt x="34080" y="2573015"/>
                </a:lnTo>
                <a:cubicBezTo>
                  <a:pt x="15258" y="2573015"/>
                  <a:pt x="0" y="2557757"/>
                  <a:pt x="0" y="2538935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38" name="Shape 36"/>
          <p:cNvSpPr/>
          <p:nvPr/>
        </p:nvSpPr>
        <p:spPr>
          <a:xfrm>
            <a:off x="6164585" y="1499505"/>
            <a:ext cx="34080" cy="2573015"/>
          </a:xfrm>
          <a:custGeom>
            <a:avLst/>
            <a:gdLst/>
            <a:ahLst/>
            <a:cxnLst/>
            <a:rect l="l" t="t" r="r" b="b"/>
            <a:pathLst>
              <a:path w="34080" h="2573015">
                <a:moveTo>
                  <a:pt x="34080" y="0"/>
                </a:moveTo>
                <a:lnTo>
                  <a:pt x="34080" y="0"/>
                </a:lnTo>
                <a:lnTo>
                  <a:pt x="34080" y="2573015"/>
                </a:lnTo>
                <a:lnTo>
                  <a:pt x="34080" y="2573015"/>
                </a:lnTo>
                <a:cubicBezTo>
                  <a:pt x="15258" y="2573015"/>
                  <a:pt x="0" y="2557757"/>
                  <a:pt x="0" y="2538935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39" name="Shape 37"/>
          <p:cNvSpPr/>
          <p:nvPr/>
        </p:nvSpPr>
        <p:spPr>
          <a:xfrm>
            <a:off x="6283864" y="1601744"/>
            <a:ext cx="340797" cy="340797"/>
          </a:xfrm>
          <a:custGeom>
            <a:avLst/>
            <a:gdLst/>
            <a:ahLst/>
            <a:cxnLst/>
            <a:rect l="l" t="t" r="r" b="b"/>
            <a:pathLst>
              <a:path w="340797" h="340797">
                <a:moveTo>
                  <a:pt x="68159" y="0"/>
                </a:moveTo>
                <a:lnTo>
                  <a:pt x="272637" y="0"/>
                </a:lnTo>
                <a:cubicBezTo>
                  <a:pt x="310281" y="0"/>
                  <a:pt x="340797" y="30516"/>
                  <a:pt x="340797" y="68159"/>
                </a:cubicBezTo>
                <a:lnTo>
                  <a:pt x="340797" y="272637"/>
                </a:lnTo>
                <a:cubicBezTo>
                  <a:pt x="340797" y="310281"/>
                  <a:pt x="310281" y="340797"/>
                  <a:pt x="272637" y="340797"/>
                </a:cubicBezTo>
                <a:lnTo>
                  <a:pt x="68159" y="340797"/>
                </a:lnTo>
                <a:cubicBezTo>
                  <a:pt x="30516" y="340797"/>
                  <a:pt x="0" y="310281"/>
                  <a:pt x="0" y="272637"/>
                </a:cubicBezTo>
                <a:lnTo>
                  <a:pt x="0" y="68159"/>
                </a:lnTo>
                <a:cubicBezTo>
                  <a:pt x="0" y="30541"/>
                  <a:pt x="30541" y="0"/>
                  <a:pt x="68159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40" name="Shape 38"/>
          <p:cNvSpPr/>
          <p:nvPr/>
        </p:nvSpPr>
        <p:spPr>
          <a:xfrm>
            <a:off x="6398883" y="1695463"/>
            <a:ext cx="115019" cy="153358"/>
          </a:xfrm>
          <a:custGeom>
            <a:avLst/>
            <a:gdLst/>
            <a:ahLst/>
            <a:cxnLst/>
            <a:rect l="l" t="t" r="r" b="b"/>
            <a:pathLst>
              <a:path w="115019" h="153358">
                <a:moveTo>
                  <a:pt x="0" y="19170"/>
                </a:moveTo>
                <a:cubicBezTo>
                  <a:pt x="0" y="8596"/>
                  <a:pt x="8596" y="0"/>
                  <a:pt x="19170" y="0"/>
                </a:cubicBezTo>
                <a:lnTo>
                  <a:pt x="63949" y="0"/>
                </a:lnTo>
                <a:cubicBezTo>
                  <a:pt x="69041" y="0"/>
                  <a:pt x="73924" y="2007"/>
                  <a:pt x="77518" y="5601"/>
                </a:cubicBezTo>
                <a:lnTo>
                  <a:pt x="109418" y="37531"/>
                </a:lnTo>
                <a:cubicBezTo>
                  <a:pt x="113012" y="41125"/>
                  <a:pt x="115019" y="46008"/>
                  <a:pt x="115019" y="51100"/>
                </a:cubicBezTo>
                <a:lnTo>
                  <a:pt x="115019" y="134189"/>
                </a:lnTo>
                <a:cubicBezTo>
                  <a:pt x="115019" y="144762"/>
                  <a:pt x="106422" y="153358"/>
                  <a:pt x="95849" y="153358"/>
                </a:cubicBezTo>
                <a:lnTo>
                  <a:pt x="19170" y="153358"/>
                </a:lnTo>
                <a:cubicBezTo>
                  <a:pt x="8596" y="153358"/>
                  <a:pt x="0" y="144762"/>
                  <a:pt x="0" y="134189"/>
                </a:cubicBezTo>
                <a:lnTo>
                  <a:pt x="0" y="19170"/>
                </a:lnTo>
                <a:close/>
                <a:moveTo>
                  <a:pt x="62302" y="17522"/>
                </a:moveTo>
                <a:lnTo>
                  <a:pt x="62302" y="45528"/>
                </a:lnTo>
                <a:cubicBezTo>
                  <a:pt x="62302" y="49512"/>
                  <a:pt x="65507" y="52717"/>
                  <a:pt x="69491" y="52717"/>
                </a:cubicBezTo>
                <a:lnTo>
                  <a:pt x="97496" y="52717"/>
                </a:lnTo>
                <a:lnTo>
                  <a:pt x="62302" y="17522"/>
                </a:lnTo>
                <a:close/>
                <a:moveTo>
                  <a:pt x="46187" y="88541"/>
                </a:moveTo>
                <a:cubicBezTo>
                  <a:pt x="48763" y="85515"/>
                  <a:pt x="48434" y="80992"/>
                  <a:pt x="45408" y="78417"/>
                </a:cubicBezTo>
                <a:cubicBezTo>
                  <a:pt x="42383" y="75841"/>
                  <a:pt x="37860" y="76170"/>
                  <a:pt x="35284" y="79195"/>
                </a:cubicBezTo>
                <a:lnTo>
                  <a:pt x="20907" y="95969"/>
                </a:lnTo>
                <a:cubicBezTo>
                  <a:pt x="18601" y="98665"/>
                  <a:pt x="18601" y="102618"/>
                  <a:pt x="20907" y="105314"/>
                </a:cubicBezTo>
                <a:lnTo>
                  <a:pt x="35284" y="122088"/>
                </a:lnTo>
                <a:cubicBezTo>
                  <a:pt x="37860" y="125113"/>
                  <a:pt x="42413" y="125442"/>
                  <a:pt x="45408" y="122867"/>
                </a:cubicBezTo>
                <a:cubicBezTo>
                  <a:pt x="48404" y="120291"/>
                  <a:pt x="48763" y="115738"/>
                  <a:pt x="46187" y="112742"/>
                </a:cubicBezTo>
                <a:lnTo>
                  <a:pt x="35824" y="100642"/>
                </a:lnTo>
                <a:lnTo>
                  <a:pt x="46187" y="88541"/>
                </a:lnTo>
                <a:close/>
                <a:moveTo>
                  <a:pt x="79734" y="79195"/>
                </a:moveTo>
                <a:cubicBezTo>
                  <a:pt x="77158" y="76170"/>
                  <a:pt x="72606" y="75841"/>
                  <a:pt x="69610" y="78417"/>
                </a:cubicBezTo>
                <a:cubicBezTo>
                  <a:pt x="66615" y="80992"/>
                  <a:pt x="66256" y="85545"/>
                  <a:pt x="68832" y="88541"/>
                </a:cubicBezTo>
                <a:lnTo>
                  <a:pt x="79195" y="100642"/>
                </a:lnTo>
                <a:lnTo>
                  <a:pt x="68832" y="112742"/>
                </a:lnTo>
                <a:cubicBezTo>
                  <a:pt x="66256" y="115768"/>
                  <a:pt x="66585" y="120291"/>
                  <a:pt x="69610" y="122867"/>
                </a:cubicBezTo>
                <a:cubicBezTo>
                  <a:pt x="72636" y="125442"/>
                  <a:pt x="77158" y="125113"/>
                  <a:pt x="79734" y="122088"/>
                </a:cubicBezTo>
                <a:lnTo>
                  <a:pt x="94112" y="105314"/>
                </a:lnTo>
                <a:cubicBezTo>
                  <a:pt x="96418" y="102618"/>
                  <a:pt x="96418" y="98665"/>
                  <a:pt x="94112" y="95969"/>
                </a:cubicBezTo>
                <a:lnTo>
                  <a:pt x="79734" y="79195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41" name="Text 39"/>
          <p:cNvSpPr/>
          <p:nvPr/>
        </p:nvSpPr>
        <p:spPr>
          <a:xfrm>
            <a:off x="6726900" y="1652864"/>
            <a:ext cx="843472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PEAnalyzer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283864" y="2010700"/>
            <a:ext cx="5529426" cy="391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39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Parses Portable Executable headers, sections, imports, and exports to understand file structure and capabilities.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283864" y="2466516"/>
            <a:ext cx="5469786" cy="272637"/>
          </a:xfrm>
          <a:custGeom>
            <a:avLst/>
            <a:gdLst/>
            <a:ahLst/>
            <a:cxnLst/>
            <a:rect l="l" t="t" r="r" b="b"/>
            <a:pathLst>
              <a:path w="5469786" h="272637">
                <a:moveTo>
                  <a:pt x="34080" y="0"/>
                </a:moveTo>
                <a:lnTo>
                  <a:pt x="5435706" y="0"/>
                </a:lnTo>
                <a:cubicBezTo>
                  <a:pt x="5454528" y="0"/>
                  <a:pt x="5469786" y="15258"/>
                  <a:pt x="5469786" y="34080"/>
                </a:cubicBezTo>
                <a:lnTo>
                  <a:pt x="5469786" y="238558"/>
                </a:lnTo>
                <a:cubicBezTo>
                  <a:pt x="5469786" y="257379"/>
                  <a:pt x="5454528" y="272637"/>
                  <a:pt x="5435706" y="272637"/>
                </a:cubicBezTo>
                <a:lnTo>
                  <a:pt x="34080" y="272637"/>
                </a:lnTo>
                <a:cubicBezTo>
                  <a:pt x="15258" y="272637"/>
                  <a:pt x="0" y="257379"/>
                  <a:pt x="0" y="238558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44" name="Text 42"/>
          <p:cNvSpPr/>
          <p:nvPr/>
        </p:nvSpPr>
        <p:spPr>
          <a:xfrm>
            <a:off x="6334984" y="2517635"/>
            <a:ext cx="707153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DOS Header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297409" y="2534675"/>
            <a:ext cx="451556" cy="136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5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e_lfanew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6283864" y="2773233"/>
            <a:ext cx="5469786" cy="272637"/>
          </a:xfrm>
          <a:custGeom>
            <a:avLst/>
            <a:gdLst/>
            <a:ahLst/>
            <a:cxnLst/>
            <a:rect l="l" t="t" r="r" b="b"/>
            <a:pathLst>
              <a:path w="5469786" h="272637">
                <a:moveTo>
                  <a:pt x="34080" y="0"/>
                </a:moveTo>
                <a:lnTo>
                  <a:pt x="5435706" y="0"/>
                </a:lnTo>
                <a:cubicBezTo>
                  <a:pt x="5454528" y="0"/>
                  <a:pt x="5469786" y="15258"/>
                  <a:pt x="5469786" y="34080"/>
                </a:cubicBezTo>
                <a:lnTo>
                  <a:pt x="5469786" y="238558"/>
                </a:lnTo>
                <a:cubicBezTo>
                  <a:pt x="5469786" y="257379"/>
                  <a:pt x="5454528" y="272637"/>
                  <a:pt x="5435706" y="272637"/>
                </a:cubicBezTo>
                <a:lnTo>
                  <a:pt x="34080" y="272637"/>
                </a:lnTo>
                <a:cubicBezTo>
                  <a:pt x="15258" y="272637"/>
                  <a:pt x="0" y="257379"/>
                  <a:pt x="0" y="238558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47" name="Text 45"/>
          <p:cNvSpPr/>
          <p:nvPr/>
        </p:nvSpPr>
        <p:spPr>
          <a:xfrm>
            <a:off x="6334984" y="2824352"/>
            <a:ext cx="613434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NT Header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1283671" y="2841392"/>
            <a:ext cx="468595" cy="136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5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Signature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6283864" y="3079950"/>
            <a:ext cx="5469786" cy="272637"/>
          </a:xfrm>
          <a:custGeom>
            <a:avLst/>
            <a:gdLst/>
            <a:ahLst/>
            <a:cxnLst/>
            <a:rect l="l" t="t" r="r" b="b"/>
            <a:pathLst>
              <a:path w="5469786" h="272637">
                <a:moveTo>
                  <a:pt x="34080" y="0"/>
                </a:moveTo>
                <a:lnTo>
                  <a:pt x="5435706" y="0"/>
                </a:lnTo>
                <a:cubicBezTo>
                  <a:pt x="5454528" y="0"/>
                  <a:pt x="5469786" y="15258"/>
                  <a:pt x="5469786" y="34080"/>
                </a:cubicBezTo>
                <a:lnTo>
                  <a:pt x="5469786" y="238558"/>
                </a:lnTo>
                <a:cubicBezTo>
                  <a:pt x="5469786" y="257379"/>
                  <a:pt x="5454528" y="272637"/>
                  <a:pt x="5435706" y="272637"/>
                </a:cubicBezTo>
                <a:lnTo>
                  <a:pt x="34080" y="272637"/>
                </a:lnTo>
                <a:cubicBezTo>
                  <a:pt x="15258" y="272637"/>
                  <a:pt x="0" y="257379"/>
                  <a:pt x="0" y="238558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0" name="Text 48"/>
          <p:cNvSpPr/>
          <p:nvPr/>
        </p:nvSpPr>
        <p:spPr>
          <a:xfrm>
            <a:off x="6334984" y="3131069"/>
            <a:ext cx="494155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Sections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0995271" y="3148109"/>
            <a:ext cx="758273" cy="136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5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.text, .data, .rsrc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283864" y="3386667"/>
            <a:ext cx="5469786" cy="272637"/>
          </a:xfrm>
          <a:custGeom>
            <a:avLst/>
            <a:gdLst/>
            <a:ahLst/>
            <a:cxnLst/>
            <a:rect l="l" t="t" r="r" b="b"/>
            <a:pathLst>
              <a:path w="5469786" h="272637">
                <a:moveTo>
                  <a:pt x="34080" y="0"/>
                </a:moveTo>
                <a:lnTo>
                  <a:pt x="5435706" y="0"/>
                </a:lnTo>
                <a:cubicBezTo>
                  <a:pt x="5454528" y="0"/>
                  <a:pt x="5469786" y="15258"/>
                  <a:pt x="5469786" y="34080"/>
                </a:cubicBezTo>
                <a:lnTo>
                  <a:pt x="5469786" y="238558"/>
                </a:lnTo>
                <a:cubicBezTo>
                  <a:pt x="5469786" y="257379"/>
                  <a:pt x="5454528" y="272637"/>
                  <a:pt x="5435706" y="272637"/>
                </a:cubicBezTo>
                <a:lnTo>
                  <a:pt x="34080" y="272637"/>
                </a:lnTo>
                <a:cubicBezTo>
                  <a:pt x="15258" y="272637"/>
                  <a:pt x="0" y="257379"/>
                  <a:pt x="0" y="238558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3" name="Text 51"/>
          <p:cNvSpPr/>
          <p:nvPr/>
        </p:nvSpPr>
        <p:spPr>
          <a:xfrm>
            <a:off x="6334984" y="3437786"/>
            <a:ext cx="460075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Imports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0907409" y="3454826"/>
            <a:ext cx="843472" cy="136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5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dependencies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6283864" y="3693384"/>
            <a:ext cx="5469786" cy="272637"/>
          </a:xfrm>
          <a:custGeom>
            <a:avLst/>
            <a:gdLst/>
            <a:ahLst/>
            <a:cxnLst/>
            <a:rect l="l" t="t" r="r" b="b"/>
            <a:pathLst>
              <a:path w="5469786" h="272637">
                <a:moveTo>
                  <a:pt x="34080" y="0"/>
                </a:moveTo>
                <a:lnTo>
                  <a:pt x="5435706" y="0"/>
                </a:lnTo>
                <a:cubicBezTo>
                  <a:pt x="5454528" y="0"/>
                  <a:pt x="5469786" y="15258"/>
                  <a:pt x="5469786" y="34080"/>
                </a:cubicBezTo>
                <a:lnTo>
                  <a:pt x="5469786" y="238558"/>
                </a:lnTo>
                <a:cubicBezTo>
                  <a:pt x="5469786" y="257379"/>
                  <a:pt x="5454528" y="272637"/>
                  <a:pt x="5435706" y="272637"/>
                </a:cubicBezTo>
                <a:lnTo>
                  <a:pt x="34080" y="272637"/>
                </a:lnTo>
                <a:cubicBezTo>
                  <a:pt x="15258" y="272637"/>
                  <a:pt x="0" y="257379"/>
                  <a:pt x="0" y="238558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6" name="Text 54"/>
          <p:cNvSpPr/>
          <p:nvPr/>
        </p:nvSpPr>
        <p:spPr>
          <a:xfrm>
            <a:off x="6334984" y="3744503"/>
            <a:ext cx="451556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Exports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10888347" y="3761543"/>
            <a:ext cx="860512" cy="13631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805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Exposed functions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6164585" y="4170499"/>
            <a:ext cx="5691304" cy="2428176"/>
          </a:xfrm>
          <a:custGeom>
            <a:avLst/>
            <a:gdLst/>
            <a:ahLst/>
            <a:cxnLst/>
            <a:rect l="l" t="t" r="r" b="b"/>
            <a:pathLst>
              <a:path w="5691304" h="2428176">
                <a:moveTo>
                  <a:pt x="34080" y="0"/>
                </a:moveTo>
                <a:lnTo>
                  <a:pt x="5623145" y="0"/>
                </a:lnTo>
                <a:cubicBezTo>
                  <a:pt x="5660788" y="0"/>
                  <a:pt x="5691304" y="30516"/>
                  <a:pt x="5691304" y="68159"/>
                </a:cubicBezTo>
                <a:lnTo>
                  <a:pt x="5691304" y="2360017"/>
                </a:lnTo>
                <a:cubicBezTo>
                  <a:pt x="5691304" y="2397660"/>
                  <a:pt x="5660788" y="2428176"/>
                  <a:pt x="5623145" y="2428176"/>
                </a:cubicBezTo>
                <a:lnTo>
                  <a:pt x="34080" y="2428176"/>
                </a:lnTo>
                <a:cubicBezTo>
                  <a:pt x="15258" y="2428176"/>
                  <a:pt x="0" y="2412918"/>
                  <a:pt x="0" y="2394096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9" name="Shape 57"/>
          <p:cNvSpPr/>
          <p:nvPr/>
        </p:nvSpPr>
        <p:spPr>
          <a:xfrm>
            <a:off x="6164585" y="4170499"/>
            <a:ext cx="34080" cy="2428176"/>
          </a:xfrm>
          <a:custGeom>
            <a:avLst/>
            <a:gdLst/>
            <a:ahLst/>
            <a:cxnLst/>
            <a:rect l="l" t="t" r="r" b="b"/>
            <a:pathLst>
              <a:path w="34080" h="2428176">
                <a:moveTo>
                  <a:pt x="34080" y="0"/>
                </a:moveTo>
                <a:lnTo>
                  <a:pt x="34080" y="0"/>
                </a:lnTo>
                <a:lnTo>
                  <a:pt x="34080" y="2428176"/>
                </a:lnTo>
                <a:lnTo>
                  <a:pt x="34080" y="2428176"/>
                </a:lnTo>
                <a:cubicBezTo>
                  <a:pt x="15258" y="2428176"/>
                  <a:pt x="0" y="2412918"/>
                  <a:pt x="0" y="2394096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60" name="Shape 58"/>
          <p:cNvSpPr/>
          <p:nvPr/>
        </p:nvSpPr>
        <p:spPr>
          <a:xfrm>
            <a:off x="6283864" y="4272738"/>
            <a:ext cx="340797" cy="340797"/>
          </a:xfrm>
          <a:custGeom>
            <a:avLst/>
            <a:gdLst/>
            <a:ahLst/>
            <a:cxnLst/>
            <a:rect l="l" t="t" r="r" b="b"/>
            <a:pathLst>
              <a:path w="340797" h="340797">
                <a:moveTo>
                  <a:pt x="68159" y="0"/>
                </a:moveTo>
                <a:lnTo>
                  <a:pt x="272637" y="0"/>
                </a:lnTo>
                <a:cubicBezTo>
                  <a:pt x="310281" y="0"/>
                  <a:pt x="340797" y="30516"/>
                  <a:pt x="340797" y="68159"/>
                </a:cubicBezTo>
                <a:lnTo>
                  <a:pt x="340797" y="272637"/>
                </a:lnTo>
                <a:cubicBezTo>
                  <a:pt x="340797" y="310281"/>
                  <a:pt x="310281" y="340797"/>
                  <a:pt x="272637" y="340797"/>
                </a:cubicBezTo>
                <a:lnTo>
                  <a:pt x="68159" y="340797"/>
                </a:lnTo>
                <a:cubicBezTo>
                  <a:pt x="30516" y="340797"/>
                  <a:pt x="0" y="310281"/>
                  <a:pt x="0" y="272637"/>
                </a:cubicBezTo>
                <a:lnTo>
                  <a:pt x="0" y="68159"/>
                </a:lnTo>
                <a:cubicBezTo>
                  <a:pt x="0" y="30541"/>
                  <a:pt x="30541" y="0"/>
                  <a:pt x="68159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61" name="Shape 59"/>
          <p:cNvSpPr/>
          <p:nvPr/>
        </p:nvSpPr>
        <p:spPr>
          <a:xfrm>
            <a:off x="6379713" y="4366457"/>
            <a:ext cx="153358" cy="153358"/>
          </a:xfrm>
          <a:custGeom>
            <a:avLst/>
            <a:gdLst/>
            <a:ahLst/>
            <a:cxnLst/>
            <a:rect l="l" t="t" r="r" b="b"/>
            <a:pathLst>
              <a:path w="153358" h="153358">
                <a:moveTo>
                  <a:pt x="76679" y="0"/>
                </a:moveTo>
                <a:cubicBezTo>
                  <a:pt x="78057" y="0"/>
                  <a:pt x="79435" y="300"/>
                  <a:pt x="80693" y="869"/>
                </a:cubicBezTo>
                <a:lnTo>
                  <a:pt x="137124" y="24801"/>
                </a:lnTo>
                <a:cubicBezTo>
                  <a:pt x="143714" y="27587"/>
                  <a:pt x="148626" y="34086"/>
                  <a:pt x="148596" y="41934"/>
                </a:cubicBezTo>
                <a:cubicBezTo>
                  <a:pt x="148446" y="71647"/>
                  <a:pt x="136225" y="126012"/>
                  <a:pt x="84617" y="150723"/>
                </a:cubicBezTo>
                <a:cubicBezTo>
                  <a:pt x="79615" y="153119"/>
                  <a:pt x="73804" y="153119"/>
                  <a:pt x="68802" y="150723"/>
                </a:cubicBezTo>
                <a:cubicBezTo>
                  <a:pt x="17163" y="126012"/>
                  <a:pt x="4972" y="71647"/>
                  <a:pt x="4822" y="41934"/>
                </a:cubicBezTo>
                <a:cubicBezTo>
                  <a:pt x="4792" y="34086"/>
                  <a:pt x="9705" y="27587"/>
                  <a:pt x="16294" y="24801"/>
                </a:cubicBezTo>
                <a:lnTo>
                  <a:pt x="72696" y="869"/>
                </a:lnTo>
                <a:cubicBezTo>
                  <a:pt x="73954" y="300"/>
                  <a:pt x="75301" y="0"/>
                  <a:pt x="76679" y="0"/>
                </a:cubicBezTo>
                <a:close/>
                <a:moveTo>
                  <a:pt x="76679" y="20008"/>
                </a:moveTo>
                <a:lnTo>
                  <a:pt x="76679" y="133260"/>
                </a:lnTo>
                <a:cubicBezTo>
                  <a:pt x="118014" y="113252"/>
                  <a:pt x="129127" y="68921"/>
                  <a:pt x="129396" y="42383"/>
                </a:cubicBezTo>
                <a:lnTo>
                  <a:pt x="76679" y="20038"/>
                </a:lnTo>
                <a:lnTo>
                  <a:pt x="76679" y="20038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62" name="Text 60"/>
          <p:cNvSpPr/>
          <p:nvPr/>
        </p:nvSpPr>
        <p:spPr>
          <a:xfrm>
            <a:off x="6726900" y="4323857"/>
            <a:ext cx="843472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8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YaraEngine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6283864" y="4681694"/>
            <a:ext cx="5529426" cy="39191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939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Applies signature-based detection using YARA rules. Matches patterns, strings, and behavioral indicators against rule repository.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6283864" y="5609724"/>
            <a:ext cx="5469786" cy="272637"/>
          </a:xfrm>
          <a:custGeom>
            <a:avLst/>
            <a:gdLst/>
            <a:ahLst/>
            <a:cxnLst/>
            <a:rect l="l" t="t" r="r" b="b"/>
            <a:pathLst>
              <a:path w="5469786" h="272637">
                <a:moveTo>
                  <a:pt x="34080" y="0"/>
                </a:moveTo>
                <a:lnTo>
                  <a:pt x="5435706" y="0"/>
                </a:lnTo>
                <a:cubicBezTo>
                  <a:pt x="5454528" y="0"/>
                  <a:pt x="5469786" y="15258"/>
                  <a:pt x="5469786" y="34080"/>
                </a:cubicBezTo>
                <a:lnTo>
                  <a:pt x="5469786" y="238558"/>
                </a:lnTo>
                <a:cubicBezTo>
                  <a:pt x="5469786" y="257379"/>
                  <a:pt x="5454528" y="272637"/>
                  <a:pt x="5435706" y="272637"/>
                </a:cubicBezTo>
                <a:lnTo>
                  <a:pt x="34080" y="272637"/>
                </a:lnTo>
                <a:cubicBezTo>
                  <a:pt x="15258" y="272637"/>
                  <a:pt x="0" y="257379"/>
                  <a:pt x="0" y="238558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65" name="Shape 63"/>
          <p:cNvSpPr/>
          <p:nvPr/>
        </p:nvSpPr>
        <p:spPr>
          <a:xfrm>
            <a:off x="6359478" y="5686403"/>
            <a:ext cx="104369" cy="119279"/>
          </a:xfrm>
          <a:custGeom>
            <a:avLst/>
            <a:gdLst/>
            <a:ahLst/>
            <a:cxnLst/>
            <a:rect l="l" t="t" r="r" b="b"/>
            <a:pathLst>
              <a:path w="104369" h="119279">
                <a:moveTo>
                  <a:pt x="101294" y="16331"/>
                </a:moveTo>
                <a:cubicBezTo>
                  <a:pt x="104625" y="18754"/>
                  <a:pt x="105371" y="23413"/>
                  <a:pt x="102948" y="26745"/>
                </a:cubicBezTo>
                <a:lnTo>
                  <a:pt x="43308" y="108749"/>
                </a:lnTo>
                <a:cubicBezTo>
                  <a:pt x="42027" y="110519"/>
                  <a:pt x="40047" y="111614"/>
                  <a:pt x="37857" y="111801"/>
                </a:cubicBezTo>
                <a:cubicBezTo>
                  <a:pt x="35667" y="111987"/>
                  <a:pt x="33547" y="111172"/>
                  <a:pt x="32010" y="109634"/>
                </a:cubicBezTo>
                <a:lnTo>
                  <a:pt x="2190" y="79814"/>
                </a:lnTo>
                <a:cubicBezTo>
                  <a:pt x="-722" y="76902"/>
                  <a:pt x="-722" y="72173"/>
                  <a:pt x="2190" y="69261"/>
                </a:cubicBezTo>
                <a:cubicBezTo>
                  <a:pt x="5102" y="66349"/>
                  <a:pt x="9831" y="66349"/>
                  <a:pt x="12743" y="69261"/>
                </a:cubicBezTo>
                <a:lnTo>
                  <a:pt x="36389" y="92907"/>
                </a:lnTo>
                <a:lnTo>
                  <a:pt x="90904" y="17962"/>
                </a:lnTo>
                <a:cubicBezTo>
                  <a:pt x="93326" y="14630"/>
                  <a:pt x="97986" y="13885"/>
                  <a:pt x="101317" y="16308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66" name="Text 64"/>
          <p:cNvSpPr/>
          <p:nvPr/>
        </p:nvSpPr>
        <p:spPr>
          <a:xfrm>
            <a:off x="6552241" y="5660844"/>
            <a:ext cx="2547455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2000+ rules: malware families, packers, exploits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283864" y="5916441"/>
            <a:ext cx="5469786" cy="272637"/>
          </a:xfrm>
          <a:custGeom>
            <a:avLst/>
            <a:gdLst/>
            <a:ahLst/>
            <a:cxnLst/>
            <a:rect l="l" t="t" r="r" b="b"/>
            <a:pathLst>
              <a:path w="5469786" h="272637">
                <a:moveTo>
                  <a:pt x="34080" y="0"/>
                </a:moveTo>
                <a:lnTo>
                  <a:pt x="5435706" y="0"/>
                </a:lnTo>
                <a:cubicBezTo>
                  <a:pt x="5454528" y="0"/>
                  <a:pt x="5469786" y="15258"/>
                  <a:pt x="5469786" y="34080"/>
                </a:cubicBezTo>
                <a:lnTo>
                  <a:pt x="5469786" y="238558"/>
                </a:lnTo>
                <a:cubicBezTo>
                  <a:pt x="5469786" y="257379"/>
                  <a:pt x="5454528" y="272637"/>
                  <a:pt x="5435706" y="272637"/>
                </a:cubicBezTo>
                <a:lnTo>
                  <a:pt x="34080" y="272637"/>
                </a:lnTo>
                <a:cubicBezTo>
                  <a:pt x="15258" y="272637"/>
                  <a:pt x="0" y="257379"/>
                  <a:pt x="0" y="238558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68" name="Shape 66"/>
          <p:cNvSpPr/>
          <p:nvPr/>
        </p:nvSpPr>
        <p:spPr>
          <a:xfrm>
            <a:off x="6359478" y="5993120"/>
            <a:ext cx="104369" cy="119279"/>
          </a:xfrm>
          <a:custGeom>
            <a:avLst/>
            <a:gdLst/>
            <a:ahLst/>
            <a:cxnLst/>
            <a:rect l="l" t="t" r="r" b="b"/>
            <a:pathLst>
              <a:path w="104369" h="119279">
                <a:moveTo>
                  <a:pt x="101294" y="16331"/>
                </a:moveTo>
                <a:cubicBezTo>
                  <a:pt x="104625" y="18754"/>
                  <a:pt x="105371" y="23413"/>
                  <a:pt x="102948" y="26745"/>
                </a:cubicBezTo>
                <a:lnTo>
                  <a:pt x="43308" y="108749"/>
                </a:lnTo>
                <a:cubicBezTo>
                  <a:pt x="42027" y="110519"/>
                  <a:pt x="40047" y="111614"/>
                  <a:pt x="37857" y="111801"/>
                </a:cubicBezTo>
                <a:cubicBezTo>
                  <a:pt x="35667" y="111987"/>
                  <a:pt x="33547" y="111172"/>
                  <a:pt x="32010" y="109634"/>
                </a:cubicBezTo>
                <a:lnTo>
                  <a:pt x="2190" y="79814"/>
                </a:lnTo>
                <a:cubicBezTo>
                  <a:pt x="-722" y="76902"/>
                  <a:pt x="-722" y="72173"/>
                  <a:pt x="2190" y="69261"/>
                </a:cubicBezTo>
                <a:cubicBezTo>
                  <a:pt x="5102" y="66349"/>
                  <a:pt x="9831" y="66349"/>
                  <a:pt x="12743" y="69261"/>
                </a:cubicBezTo>
                <a:lnTo>
                  <a:pt x="36389" y="92907"/>
                </a:lnTo>
                <a:lnTo>
                  <a:pt x="90904" y="17962"/>
                </a:lnTo>
                <a:cubicBezTo>
                  <a:pt x="93326" y="14630"/>
                  <a:pt x="97986" y="13885"/>
                  <a:pt x="101317" y="16308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69" name="Text 67"/>
          <p:cNvSpPr/>
          <p:nvPr/>
        </p:nvSpPr>
        <p:spPr>
          <a:xfrm>
            <a:off x="6552241" y="5967561"/>
            <a:ext cx="1942541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 rule editor for threat hunting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6283864" y="6223158"/>
            <a:ext cx="5469786" cy="272637"/>
          </a:xfrm>
          <a:custGeom>
            <a:avLst/>
            <a:gdLst/>
            <a:ahLst/>
            <a:cxnLst/>
            <a:rect l="l" t="t" r="r" b="b"/>
            <a:pathLst>
              <a:path w="5469786" h="272637">
                <a:moveTo>
                  <a:pt x="34080" y="0"/>
                </a:moveTo>
                <a:lnTo>
                  <a:pt x="5435706" y="0"/>
                </a:lnTo>
                <a:cubicBezTo>
                  <a:pt x="5454528" y="0"/>
                  <a:pt x="5469786" y="15258"/>
                  <a:pt x="5469786" y="34080"/>
                </a:cubicBezTo>
                <a:lnTo>
                  <a:pt x="5469786" y="238558"/>
                </a:lnTo>
                <a:cubicBezTo>
                  <a:pt x="5469786" y="257379"/>
                  <a:pt x="5454528" y="272637"/>
                  <a:pt x="5435706" y="272637"/>
                </a:cubicBezTo>
                <a:lnTo>
                  <a:pt x="34080" y="272637"/>
                </a:lnTo>
                <a:cubicBezTo>
                  <a:pt x="15258" y="272637"/>
                  <a:pt x="0" y="257379"/>
                  <a:pt x="0" y="238558"/>
                </a:cubicBezTo>
                <a:lnTo>
                  <a:pt x="0" y="34080"/>
                </a:lnTo>
                <a:cubicBezTo>
                  <a:pt x="0" y="15271"/>
                  <a:pt x="15271" y="0"/>
                  <a:pt x="3408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71" name="Shape 69"/>
          <p:cNvSpPr/>
          <p:nvPr/>
        </p:nvSpPr>
        <p:spPr>
          <a:xfrm>
            <a:off x="6359478" y="6299837"/>
            <a:ext cx="104369" cy="119279"/>
          </a:xfrm>
          <a:custGeom>
            <a:avLst/>
            <a:gdLst/>
            <a:ahLst/>
            <a:cxnLst/>
            <a:rect l="l" t="t" r="r" b="b"/>
            <a:pathLst>
              <a:path w="104369" h="119279">
                <a:moveTo>
                  <a:pt x="101294" y="16331"/>
                </a:moveTo>
                <a:cubicBezTo>
                  <a:pt x="104625" y="18754"/>
                  <a:pt x="105371" y="23413"/>
                  <a:pt x="102948" y="26745"/>
                </a:cubicBezTo>
                <a:lnTo>
                  <a:pt x="43308" y="108749"/>
                </a:lnTo>
                <a:cubicBezTo>
                  <a:pt x="42027" y="110519"/>
                  <a:pt x="40047" y="111614"/>
                  <a:pt x="37857" y="111801"/>
                </a:cubicBezTo>
                <a:cubicBezTo>
                  <a:pt x="35667" y="111987"/>
                  <a:pt x="33547" y="111172"/>
                  <a:pt x="32010" y="109634"/>
                </a:cubicBezTo>
                <a:lnTo>
                  <a:pt x="2190" y="79814"/>
                </a:lnTo>
                <a:cubicBezTo>
                  <a:pt x="-722" y="76902"/>
                  <a:pt x="-722" y="72173"/>
                  <a:pt x="2190" y="69261"/>
                </a:cubicBezTo>
                <a:cubicBezTo>
                  <a:pt x="5102" y="66349"/>
                  <a:pt x="9831" y="66349"/>
                  <a:pt x="12743" y="69261"/>
                </a:cubicBezTo>
                <a:lnTo>
                  <a:pt x="36389" y="92907"/>
                </a:lnTo>
                <a:lnTo>
                  <a:pt x="90904" y="17962"/>
                </a:lnTo>
                <a:cubicBezTo>
                  <a:pt x="93326" y="14630"/>
                  <a:pt x="97986" y="13885"/>
                  <a:pt x="101317" y="16308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72" name="Text 70"/>
          <p:cNvSpPr/>
          <p:nvPr/>
        </p:nvSpPr>
        <p:spPr>
          <a:xfrm>
            <a:off x="6552241" y="6274278"/>
            <a:ext cx="2428176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Weekly updates from community repositories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344205" y="6703681"/>
            <a:ext cx="11508703" cy="620250"/>
          </a:xfrm>
          <a:custGeom>
            <a:avLst/>
            <a:gdLst/>
            <a:ahLst/>
            <a:cxnLst/>
            <a:rect l="l" t="t" r="r" b="b"/>
            <a:pathLst>
              <a:path w="11508703" h="620250">
                <a:moveTo>
                  <a:pt x="68159" y="0"/>
                </a:moveTo>
                <a:lnTo>
                  <a:pt x="11440543" y="0"/>
                </a:lnTo>
                <a:cubicBezTo>
                  <a:pt x="11478187" y="0"/>
                  <a:pt x="11508703" y="30516"/>
                  <a:pt x="11508703" y="68159"/>
                </a:cubicBezTo>
                <a:lnTo>
                  <a:pt x="11508703" y="552091"/>
                </a:lnTo>
                <a:cubicBezTo>
                  <a:pt x="11508703" y="589734"/>
                  <a:pt x="11478187" y="620250"/>
                  <a:pt x="11440543" y="620250"/>
                </a:cubicBezTo>
                <a:lnTo>
                  <a:pt x="68159" y="620250"/>
                </a:lnTo>
                <a:cubicBezTo>
                  <a:pt x="30516" y="620250"/>
                  <a:pt x="0" y="589734"/>
                  <a:pt x="0" y="552091"/>
                </a:cubicBezTo>
                <a:lnTo>
                  <a:pt x="0" y="68159"/>
                </a:lnTo>
                <a:cubicBezTo>
                  <a:pt x="0" y="30516"/>
                  <a:pt x="30516" y="0"/>
                  <a:pt x="68159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100000">
                <a:srgbClr val="2DD4BF">
                  <a:alpha val="10000"/>
                </a:srgbClr>
              </a:gs>
            </a:gsLst>
            <a:lin ang="0" scaled="1"/>
          </a:gra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74" name="Text 72"/>
          <p:cNvSpPr/>
          <p:nvPr/>
        </p:nvSpPr>
        <p:spPr>
          <a:xfrm>
            <a:off x="407252" y="6809331"/>
            <a:ext cx="2232218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42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20-60%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420032" y="7047888"/>
            <a:ext cx="2206658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Progress Range</a:t>
            </a:r>
            <a:endParaRPr lang="en-US" sz="1600" dirty="0"/>
          </a:p>
        </p:txBody>
      </p:sp>
      <p:sp>
        <p:nvSpPr>
          <p:cNvPr id="76" name="Text 74"/>
          <p:cNvSpPr/>
          <p:nvPr/>
        </p:nvSpPr>
        <p:spPr>
          <a:xfrm>
            <a:off x="2693146" y="6809331"/>
            <a:ext cx="2232218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42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1000+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2705925" y="7047888"/>
            <a:ext cx="2206658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Strings Extracted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4979039" y="6809331"/>
            <a:ext cx="2232218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42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2000+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4991819" y="7047888"/>
            <a:ext cx="2206658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YARA Rules</a:t>
            </a:r>
            <a:endParaRPr lang="en-US" sz="1600" dirty="0"/>
          </a:p>
        </p:txBody>
      </p:sp>
      <p:sp>
        <p:nvSpPr>
          <p:cNvPr id="80" name="Text 78"/>
          <p:cNvSpPr/>
          <p:nvPr/>
        </p:nvSpPr>
        <p:spPr>
          <a:xfrm>
            <a:off x="7264933" y="6809331"/>
            <a:ext cx="2232218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42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&lt;30s</a:t>
            </a:r>
            <a:endParaRPr lang="en-US" sz="1600" dirty="0"/>
          </a:p>
        </p:txBody>
      </p:sp>
      <p:sp>
        <p:nvSpPr>
          <p:cNvPr id="81" name="Text 79"/>
          <p:cNvSpPr/>
          <p:nvPr/>
        </p:nvSpPr>
        <p:spPr>
          <a:xfrm>
            <a:off x="7277712" y="7047888"/>
            <a:ext cx="2206658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Analysis Time</a:t>
            </a:r>
            <a:endParaRPr lang="en-US" sz="1600" dirty="0"/>
          </a:p>
        </p:txBody>
      </p:sp>
      <p:sp>
        <p:nvSpPr>
          <p:cNvPr id="82" name="Text 80"/>
          <p:cNvSpPr/>
          <p:nvPr/>
        </p:nvSpPr>
        <p:spPr>
          <a:xfrm>
            <a:off x="9550826" y="6809331"/>
            <a:ext cx="2232218" cy="2385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42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95%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9563606" y="7047888"/>
            <a:ext cx="2206658" cy="17039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939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STAGE 4-5: DYNAMIC &amp; CODE ANALYSIS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Behavioral Analysis &amp; Disassembly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" name="Shape 3"/>
          <p:cNvSpPr/>
          <p:nvPr/>
        </p:nvSpPr>
        <p:spPr>
          <a:xfrm>
            <a:off x="384810" y="1375410"/>
            <a:ext cx="5627370" cy="5274945"/>
          </a:xfrm>
          <a:custGeom>
            <a:avLst/>
            <a:gdLst/>
            <a:ahLst/>
            <a:cxnLst/>
            <a:rect l="l" t="t" r="r" b="b"/>
            <a:pathLst>
              <a:path w="5627370" h="5274945">
                <a:moveTo>
                  <a:pt x="76223" y="0"/>
                </a:moveTo>
                <a:lnTo>
                  <a:pt x="5551147" y="0"/>
                </a:lnTo>
                <a:cubicBezTo>
                  <a:pt x="5593244" y="0"/>
                  <a:pt x="5627370" y="34126"/>
                  <a:pt x="5627370" y="76223"/>
                </a:cubicBezTo>
                <a:lnTo>
                  <a:pt x="5627370" y="5198722"/>
                </a:lnTo>
                <a:cubicBezTo>
                  <a:pt x="5627370" y="5240819"/>
                  <a:pt x="5593244" y="5274945"/>
                  <a:pt x="5551147" y="5274945"/>
                </a:cubicBezTo>
                <a:lnTo>
                  <a:pt x="76223" y="5274945"/>
                </a:lnTo>
                <a:cubicBezTo>
                  <a:pt x="34126" y="5274945"/>
                  <a:pt x="0" y="5240819"/>
                  <a:pt x="0" y="5198722"/>
                </a:cubicBezTo>
                <a:lnTo>
                  <a:pt x="0" y="76223"/>
                </a:lnTo>
                <a:cubicBezTo>
                  <a:pt x="0" y="34154"/>
                  <a:pt x="34154" y="0"/>
                  <a:pt x="76223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1020" y="15316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74370" y="166496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4648" y="20836"/>
                </a:moveTo>
                <a:cubicBezTo>
                  <a:pt x="44648" y="9339"/>
                  <a:pt x="53987" y="0"/>
                  <a:pt x="65484" y="0"/>
                </a:cubicBezTo>
                <a:lnTo>
                  <a:pt x="74414" y="0"/>
                </a:lnTo>
                <a:cubicBezTo>
                  <a:pt x="81000" y="0"/>
                  <a:pt x="86320" y="5321"/>
                  <a:pt x="86320" y="11906"/>
                </a:cubicBezTo>
                <a:lnTo>
                  <a:pt x="86320" y="178594"/>
                </a:lnTo>
                <a:cubicBezTo>
                  <a:pt x="86320" y="185179"/>
                  <a:pt x="81000" y="190500"/>
                  <a:pt x="74414" y="190500"/>
                </a:cubicBezTo>
                <a:lnTo>
                  <a:pt x="62508" y="190500"/>
                </a:lnTo>
                <a:cubicBezTo>
                  <a:pt x="51420" y="190500"/>
                  <a:pt x="42081" y="182910"/>
                  <a:pt x="39439" y="172641"/>
                </a:cubicBezTo>
                <a:cubicBezTo>
                  <a:pt x="39179" y="172641"/>
                  <a:pt x="38956" y="172641"/>
                  <a:pt x="38695" y="172641"/>
                </a:cubicBezTo>
                <a:cubicBezTo>
                  <a:pt x="22250" y="172641"/>
                  <a:pt x="8930" y="159321"/>
                  <a:pt x="8930" y="142875"/>
                </a:cubicBezTo>
                <a:cubicBezTo>
                  <a:pt x="8930" y="136178"/>
                  <a:pt x="11162" y="130001"/>
                  <a:pt x="14883" y="125016"/>
                </a:cubicBezTo>
                <a:cubicBezTo>
                  <a:pt x="7665" y="119583"/>
                  <a:pt x="2977" y="110951"/>
                  <a:pt x="2977" y="101203"/>
                </a:cubicBezTo>
                <a:cubicBezTo>
                  <a:pt x="2977" y="89706"/>
                  <a:pt x="9525" y="79697"/>
                  <a:pt x="19050" y="74749"/>
                </a:cubicBezTo>
                <a:cubicBezTo>
                  <a:pt x="16408" y="70284"/>
                  <a:pt x="14883" y="65075"/>
                  <a:pt x="14883" y="59531"/>
                </a:cubicBezTo>
                <a:cubicBezTo>
                  <a:pt x="14883" y="43086"/>
                  <a:pt x="28203" y="29766"/>
                  <a:pt x="44648" y="29766"/>
                </a:cubicBezTo>
                <a:lnTo>
                  <a:pt x="44648" y="20836"/>
                </a:lnTo>
                <a:close/>
                <a:moveTo>
                  <a:pt x="145852" y="20836"/>
                </a:moveTo>
                <a:lnTo>
                  <a:pt x="145852" y="29766"/>
                </a:lnTo>
                <a:cubicBezTo>
                  <a:pt x="162297" y="29766"/>
                  <a:pt x="175617" y="43086"/>
                  <a:pt x="175617" y="59531"/>
                </a:cubicBezTo>
                <a:cubicBezTo>
                  <a:pt x="175617" y="65112"/>
                  <a:pt x="174092" y="70321"/>
                  <a:pt x="171450" y="74749"/>
                </a:cubicBezTo>
                <a:cubicBezTo>
                  <a:pt x="181012" y="79697"/>
                  <a:pt x="187523" y="89669"/>
                  <a:pt x="187523" y="101203"/>
                </a:cubicBezTo>
                <a:cubicBezTo>
                  <a:pt x="187523" y="110951"/>
                  <a:pt x="182835" y="119583"/>
                  <a:pt x="175617" y="125016"/>
                </a:cubicBezTo>
                <a:cubicBezTo>
                  <a:pt x="179338" y="130001"/>
                  <a:pt x="181570" y="136178"/>
                  <a:pt x="181570" y="142875"/>
                </a:cubicBezTo>
                <a:cubicBezTo>
                  <a:pt x="181570" y="159321"/>
                  <a:pt x="168250" y="172641"/>
                  <a:pt x="151805" y="172641"/>
                </a:cubicBezTo>
                <a:cubicBezTo>
                  <a:pt x="151544" y="172641"/>
                  <a:pt x="151321" y="172641"/>
                  <a:pt x="151061" y="172641"/>
                </a:cubicBezTo>
                <a:cubicBezTo>
                  <a:pt x="148419" y="182910"/>
                  <a:pt x="139080" y="190500"/>
                  <a:pt x="127992" y="190500"/>
                </a:cubicBezTo>
                <a:lnTo>
                  <a:pt x="116086" y="190500"/>
                </a:lnTo>
                <a:cubicBezTo>
                  <a:pt x="109500" y="190500"/>
                  <a:pt x="104180" y="185179"/>
                  <a:pt x="104180" y="178594"/>
                </a:cubicBezTo>
                <a:lnTo>
                  <a:pt x="104180" y="11906"/>
                </a:lnTo>
                <a:cubicBezTo>
                  <a:pt x="104180" y="5321"/>
                  <a:pt x="109500" y="0"/>
                  <a:pt x="116086" y="0"/>
                </a:cubicBezTo>
                <a:lnTo>
                  <a:pt x="125016" y="0"/>
                </a:lnTo>
                <a:cubicBezTo>
                  <a:pt x="136513" y="0"/>
                  <a:pt x="145852" y="9339"/>
                  <a:pt x="145852" y="20836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8" name="Text 6"/>
          <p:cNvSpPr/>
          <p:nvPr/>
        </p:nvSpPr>
        <p:spPr>
          <a:xfrm>
            <a:off x="1112520" y="1531618"/>
            <a:ext cx="24384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Stage 4: Behavioral Analysis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12520" y="1798318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call pattern detection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1020" y="2103118"/>
            <a:ext cx="53911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Analyzes imported API functions to understand potential behavior. Maps API calls to MITRE ATT&amp;CK techniques and calculates risk scores based on combinations.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44830" y="2964178"/>
            <a:ext cx="5313045" cy="1874520"/>
          </a:xfrm>
          <a:custGeom>
            <a:avLst/>
            <a:gdLst/>
            <a:ahLst/>
            <a:cxnLst/>
            <a:rect l="l" t="t" r="r" b="b"/>
            <a:pathLst>
              <a:path w="5313045" h="1874520">
                <a:moveTo>
                  <a:pt x="76199" y="0"/>
                </a:moveTo>
                <a:lnTo>
                  <a:pt x="5236846" y="0"/>
                </a:lnTo>
                <a:cubicBezTo>
                  <a:pt x="5278929" y="0"/>
                  <a:pt x="5313045" y="34116"/>
                  <a:pt x="5313045" y="76199"/>
                </a:cubicBezTo>
                <a:lnTo>
                  <a:pt x="5313045" y="1798321"/>
                </a:lnTo>
                <a:cubicBezTo>
                  <a:pt x="5313045" y="1840404"/>
                  <a:pt x="5278929" y="1874520"/>
                  <a:pt x="5236846" y="1874520"/>
                </a:cubicBezTo>
                <a:lnTo>
                  <a:pt x="76199" y="1874520"/>
                </a:lnTo>
                <a:cubicBezTo>
                  <a:pt x="34116" y="1874520"/>
                  <a:pt x="0" y="1840404"/>
                  <a:pt x="0" y="17983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62940" y="3082291"/>
            <a:ext cx="515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MITRE ATT&amp;CK Mapping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62940" y="3387091"/>
            <a:ext cx="5076825" cy="304800"/>
          </a:xfrm>
          <a:custGeom>
            <a:avLst/>
            <a:gdLst/>
            <a:ahLst/>
            <a:cxnLst/>
            <a:rect l="l" t="t" r="r" b="b"/>
            <a:pathLst>
              <a:path w="5076825" h="304800">
                <a:moveTo>
                  <a:pt x="38100" y="0"/>
                </a:moveTo>
                <a:lnTo>
                  <a:pt x="5038725" y="0"/>
                </a:lnTo>
                <a:cubicBezTo>
                  <a:pt x="5059753" y="0"/>
                  <a:pt x="5076825" y="17072"/>
                  <a:pt x="5076825" y="38100"/>
                </a:cubicBezTo>
                <a:lnTo>
                  <a:pt x="5076825" y="266700"/>
                </a:lnTo>
                <a:cubicBezTo>
                  <a:pt x="5076825" y="287728"/>
                  <a:pt x="5059753" y="304800"/>
                  <a:pt x="50387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14" name="Text 12"/>
          <p:cNvSpPr/>
          <p:nvPr/>
        </p:nvSpPr>
        <p:spPr>
          <a:xfrm>
            <a:off x="720090" y="3444241"/>
            <a:ext cx="409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T1055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139666" y="3444241"/>
            <a:ext cx="103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Injection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62940" y="3729991"/>
            <a:ext cx="5076825" cy="304800"/>
          </a:xfrm>
          <a:custGeom>
            <a:avLst/>
            <a:gdLst/>
            <a:ahLst/>
            <a:cxnLst/>
            <a:rect l="l" t="t" r="r" b="b"/>
            <a:pathLst>
              <a:path w="5076825" h="304800">
                <a:moveTo>
                  <a:pt x="38100" y="0"/>
                </a:moveTo>
                <a:lnTo>
                  <a:pt x="5038725" y="0"/>
                </a:lnTo>
                <a:cubicBezTo>
                  <a:pt x="5059753" y="0"/>
                  <a:pt x="5076825" y="17072"/>
                  <a:pt x="5076825" y="38100"/>
                </a:cubicBezTo>
                <a:lnTo>
                  <a:pt x="5076825" y="266700"/>
                </a:lnTo>
                <a:cubicBezTo>
                  <a:pt x="5076825" y="287728"/>
                  <a:pt x="5059753" y="304800"/>
                  <a:pt x="50387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17" name="Text 15"/>
          <p:cNvSpPr/>
          <p:nvPr/>
        </p:nvSpPr>
        <p:spPr>
          <a:xfrm>
            <a:off x="720090" y="3787141"/>
            <a:ext cx="409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T1083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142048" y="3787141"/>
            <a:ext cx="876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 Discovery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62940" y="4072891"/>
            <a:ext cx="5076825" cy="304800"/>
          </a:xfrm>
          <a:custGeom>
            <a:avLst/>
            <a:gdLst/>
            <a:ahLst/>
            <a:cxnLst/>
            <a:rect l="l" t="t" r="r" b="b"/>
            <a:pathLst>
              <a:path w="5076825" h="304800">
                <a:moveTo>
                  <a:pt x="38100" y="0"/>
                </a:moveTo>
                <a:lnTo>
                  <a:pt x="5038725" y="0"/>
                </a:lnTo>
                <a:cubicBezTo>
                  <a:pt x="5059753" y="0"/>
                  <a:pt x="5076825" y="17072"/>
                  <a:pt x="5076825" y="38100"/>
                </a:cubicBezTo>
                <a:lnTo>
                  <a:pt x="5076825" y="266700"/>
                </a:lnTo>
                <a:cubicBezTo>
                  <a:pt x="5076825" y="287728"/>
                  <a:pt x="5059753" y="304800"/>
                  <a:pt x="50387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20" name="Text 18"/>
          <p:cNvSpPr/>
          <p:nvPr/>
        </p:nvSpPr>
        <p:spPr>
          <a:xfrm>
            <a:off x="720090" y="4130041"/>
            <a:ext cx="409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T1055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139666" y="4130041"/>
            <a:ext cx="1038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Injection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62940" y="4415791"/>
            <a:ext cx="5076825" cy="304800"/>
          </a:xfrm>
          <a:custGeom>
            <a:avLst/>
            <a:gdLst/>
            <a:ahLst/>
            <a:cxnLst/>
            <a:rect l="l" t="t" r="r" b="b"/>
            <a:pathLst>
              <a:path w="5076825" h="304800">
                <a:moveTo>
                  <a:pt x="38100" y="0"/>
                </a:moveTo>
                <a:lnTo>
                  <a:pt x="5038725" y="0"/>
                </a:lnTo>
                <a:cubicBezTo>
                  <a:pt x="5059753" y="0"/>
                  <a:pt x="5076825" y="17072"/>
                  <a:pt x="5076825" y="38100"/>
                </a:cubicBezTo>
                <a:lnTo>
                  <a:pt x="5076825" y="266700"/>
                </a:lnTo>
                <a:cubicBezTo>
                  <a:pt x="5076825" y="287728"/>
                  <a:pt x="5059753" y="304800"/>
                  <a:pt x="50387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23" name="Text 21"/>
          <p:cNvSpPr/>
          <p:nvPr/>
        </p:nvSpPr>
        <p:spPr>
          <a:xfrm>
            <a:off x="720090" y="4472941"/>
            <a:ext cx="381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T1012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106329" y="4472941"/>
            <a:ext cx="1143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Registry Discovery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60070" y="4956809"/>
            <a:ext cx="5295900" cy="762000"/>
          </a:xfrm>
          <a:custGeom>
            <a:avLst/>
            <a:gdLst/>
            <a:ahLst/>
            <a:cxnLst/>
            <a:rect l="l" t="t" r="r" b="b"/>
            <a:pathLst>
              <a:path w="5295900" h="762000">
                <a:moveTo>
                  <a:pt x="38100" y="0"/>
                </a:moveTo>
                <a:lnTo>
                  <a:pt x="5257800" y="0"/>
                </a:lnTo>
                <a:cubicBezTo>
                  <a:pt x="5278828" y="0"/>
                  <a:pt x="5295900" y="17072"/>
                  <a:pt x="5295900" y="38100"/>
                </a:cubicBezTo>
                <a:lnTo>
                  <a:pt x="5295900" y="723900"/>
                </a:lnTo>
                <a:cubicBezTo>
                  <a:pt x="5295900" y="744928"/>
                  <a:pt x="5278828" y="762000"/>
                  <a:pt x="5257800" y="762000"/>
                </a:cubicBez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6" name="Shape 24"/>
          <p:cNvSpPr/>
          <p:nvPr/>
        </p:nvSpPr>
        <p:spPr>
          <a:xfrm>
            <a:off x="560070" y="4956809"/>
            <a:ext cx="38100" cy="762000"/>
          </a:xfrm>
          <a:custGeom>
            <a:avLst/>
            <a:gdLst/>
            <a:ahLst/>
            <a:cxnLst/>
            <a:rect l="l" t="t" r="r" b="b"/>
            <a:pathLst>
              <a:path w="38100" h="762000">
                <a:moveTo>
                  <a:pt x="38100" y="0"/>
                </a:moveTo>
                <a:lnTo>
                  <a:pt x="38100" y="0"/>
                </a:lnTo>
                <a:lnTo>
                  <a:pt x="38100" y="762000"/>
                </a:lnTo>
                <a:lnTo>
                  <a:pt x="38100" y="762000"/>
                </a:lnTo>
                <a:cubicBezTo>
                  <a:pt x="17072" y="762000"/>
                  <a:pt x="0" y="744928"/>
                  <a:pt x="0" y="723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7" name="Text 25"/>
          <p:cNvSpPr/>
          <p:nvPr/>
        </p:nvSpPr>
        <p:spPr>
          <a:xfrm>
            <a:off x="655320" y="5033009"/>
            <a:ext cx="1028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Risk Indicators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129332" y="5071109"/>
            <a:ext cx="714375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5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Score: 0-100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55320" y="5261609"/>
            <a:ext cx="5191125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Evaluates API combinations (e.g., WriteProcessMemory + CreateRemoteThread = high risk).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44830" y="5836919"/>
            <a:ext cx="5313045" cy="655320"/>
          </a:xfrm>
          <a:custGeom>
            <a:avLst/>
            <a:gdLst/>
            <a:ahLst/>
            <a:cxnLst/>
            <a:rect l="l" t="t" r="r" b="b"/>
            <a:pathLst>
              <a:path w="5313045" h="655320">
                <a:moveTo>
                  <a:pt x="76201" y="0"/>
                </a:moveTo>
                <a:lnTo>
                  <a:pt x="5236844" y="0"/>
                </a:lnTo>
                <a:cubicBezTo>
                  <a:pt x="5278929" y="0"/>
                  <a:pt x="5313045" y="34116"/>
                  <a:pt x="5313045" y="76201"/>
                </a:cubicBezTo>
                <a:lnTo>
                  <a:pt x="5313045" y="579119"/>
                </a:lnTo>
                <a:cubicBezTo>
                  <a:pt x="5313045" y="621204"/>
                  <a:pt x="5278929" y="655320"/>
                  <a:pt x="52368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100000">
                <a:srgbClr val="2DD4BF">
                  <a:alpha val="10000"/>
                </a:srgbClr>
              </a:gs>
            </a:gsLst>
            <a:lin ang="0" scaled="1"/>
          </a:gra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20077" y="5955032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300+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4365" y="6221732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Patterns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2349817" y="5955032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&lt;5s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2364105" y="6221732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Analysis Time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079558" y="5955032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85%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093845" y="6221732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Behavioral Accuracy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76010" y="1375410"/>
            <a:ext cx="5627370" cy="5274945"/>
          </a:xfrm>
          <a:custGeom>
            <a:avLst/>
            <a:gdLst/>
            <a:ahLst/>
            <a:cxnLst/>
            <a:rect l="l" t="t" r="r" b="b"/>
            <a:pathLst>
              <a:path w="5627370" h="5274945">
                <a:moveTo>
                  <a:pt x="76223" y="0"/>
                </a:moveTo>
                <a:lnTo>
                  <a:pt x="5551147" y="0"/>
                </a:lnTo>
                <a:cubicBezTo>
                  <a:pt x="5593244" y="0"/>
                  <a:pt x="5627370" y="34126"/>
                  <a:pt x="5627370" y="76223"/>
                </a:cubicBezTo>
                <a:lnTo>
                  <a:pt x="5627370" y="5198722"/>
                </a:lnTo>
                <a:cubicBezTo>
                  <a:pt x="5627370" y="5240819"/>
                  <a:pt x="5593244" y="5274945"/>
                  <a:pt x="5551147" y="5274945"/>
                </a:cubicBezTo>
                <a:lnTo>
                  <a:pt x="76223" y="5274945"/>
                </a:lnTo>
                <a:cubicBezTo>
                  <a:pt x="34126" y="5274945"/>
                  <a:pt x="0" y="5240819"/>
                  <a:pt x="0" y="5198722"/>
                </a:cubicBezTo>
                <a:lnTo>
                  <a:pt x="0" y="76223"/>
                </a:lnTo>
                <a:cubicBezTo>
                  <a:pt x="0" y="34154"/>
                  <a:pt x="34154" y="0"/>
                  <a:pt x="76223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332220" y="15316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453664" y="166496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0" name="Text 38"/>
          <p:cNvSpPr/>
          <p:nvPr/>
        </p:nvSpPr>
        <p:spPr>
          <a:xfrm>
            <a:off x="6903720" y="1531618"/>
            <a:ext cx="18859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Stage 5: Disassembly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903720" y="1798318"/>
            <a:ext cx="1857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Code flow analysis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332220" y="2103118"/>
            <a:ext cx="5391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Performs linear sweep disassembly from the entry point. Converts Relative Virtual Addresses (RVA) to file offsets and highlights suspicious instructions.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36030" y="2716528"/>
            <a:ext cx="5313045" cy="1569720"/>
          </a:xfrm>
          <a:custGeom>
            <a:avLst/>
            <a:gdLst/>
            <a:ahLst/>
            <a:cxnLst/>
            <a:rect l="l" t="t" r="r" b="b"/>
            <a:pathLst>
              <a:path w="5313045" h="1569720">
                <a:moveTo>
                  <a:pt x="76194" y="0"/>
                </a:moveTo>
                <a:lnTo>
                  <a:pt x="5236851" y="0"/>
                </a:lnTo>
                <a:cubicBezTo>
                  <a:pt x="5278932" y="0"/>
                  <a:pt x="5313045" y="34113"/>
                  <a:pt x="5313045" y="76194"/>
                </a:cubicBezTo>
                <a:lnTo>
                  <a:pt x="5313045" y="1493526"/>
                </a:lnTo>
                <a:cubicBezTo>
                  <a:pt x="5313045" y="1535607"/>
                  <a:pt x="5278932" y="1569720"/>
                  <a:pt x="5236851" y="1569720"/>
                </a:cubicBezTo>
                <a:lnTo>
                  <a:pt x="76194" y="1569720"/>
                </a:lnTo>
                <a:cubicBezTo>
                  <a:pt x="34141" y="1569720"/>
                  <a:pt x="0" y="1535579"/>
                  <a:pt x="0" y="1493526"/>
                </a:cubicBezTo>
                <a:lnTo>
                  <a:pt x="0" y="76194"/>
                </a:lnTo>
                <a:cubicBezTo>
                  <a:pt x="0" y="34141"/>
                  <a:pt x="34141" y="0"/>
                  <a:pt x="76194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6454140" y="2834641"/>
            <a:ext cx="515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Disassembly Process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54140" y="313944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46" name="Text 44"/>
          <p:cNvSpPr/>
          <p:nvPr/>
        </p:nvSpPr>
        <p:spPr>
          <a:xfrm>
            <a:off x="6547247" y="3158491"/>
            <a:ext cx="104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758940" y="3158491"/>
            <a:ext cx="3324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Entry Point Detection: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PE header → AddressOfEntryPoint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54140" y="340614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49" name="Text 47"/>
          <p:cNvSpPr/>
          <p:nvPr/>
        </p:nvSpPr>
        <p:spPr>
          <a:xfrm>
            <a:off x="6534388" y="3425191"/>
            <a:ext cx="133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758940" y="3425191"/>
            <a:ext cx="26574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RVA Conversion: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Virtual address → file offset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454140" y="367284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52" name="Text 50"/>
          <p:cNvSpPr/>
          <p:nvPr/>
        </p:nvSpPr>
        <p:spPr>
          <a:xfrm>
            <a:off x="6532722" y="3691891"/>
            <a:ext cx="1428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758940" y="3691891"/>
            <a:ext cx="27813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Linear Sweep: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Decode instructions sequentially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454140" y="393954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38101" y="0"/>
                </a:moveTo>
                <a:lnTo>
                  <a:pt x="190499" y="0"/>
                </a:lnTo>
                <a:cubicBezTo>
                  <a:pt x="211528" y="0"/>
                  <a:pt x="228600" y="17072"/>
                  <a:pt x="228600" y="38101"/>
                </a:cubicBezTo>
                <a:lnTo>
                  <a:pt x="228600" y="190499"/>
                </a:lnTo>
                <a:cubicBezTo>
                  <a:pt x="228600" y="211528"/>
                  <a:pt x="211528" y="228600"/>
                  <a:pt x="190499" y="228600"/>
                </a:cubicBezTo>
                <a:lnTo>
                  <a:pt x="38101" y="228600"/>
                </a:lnTo>
                <a:cubicBezTo>
                  <a:pt x="17072" y="228600"/>
                  <a:pt x="0" y="211528"/>
                  <a:pt x="0" y="190499"/>
                </a:cubicBezTo>
                <a:lnTo>
                  <a:pt x="0" y="38101"/>
                </a:lnTo>
                <a:cubicBezTo>
                  <a:pt x="0" y="17072"/>
                  <a:pt x="17072" y="0"/>
                  <a:pt x="38101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55" name="Text 53"/>
          <p:cNvSpPr/>
          <p:nvPr/>
        </p:nvSpPr>
        <p:spPr>
          <a:xfrm>
            <a:off x="6534508" y="3958591"/>
            <a:ext cx="133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758940" y="3958591"/>
            <a:ext cx="21812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Highlighting:</a:t>
            </a: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Flag suspicious patterns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51270" y="5147309"/>
            <a:ext cx="5295900" cy="571500"/>
          </a:xfrm>
          <a:custGeom>
            <a:avLst/>
            <a:gdLst/>
            <a:ahLst/>
            <a:cxnLst/>
            <a:rect l="l" t="t" r="r" b="b"/>
            <a:pathLst>
              <a:path w="5295900" h="571500">
                <a:moveTo>
                  <a:pt x="38100" y="0"/>
                </a:moveTo>
                <a:lnTo>
                  <a:pt x="5257798" y="0"/>
                </a:lnTo>
                <a:cubicBezTo>
                  <a:pt x="5278841" y="0"/>
                  <a:pt x="5295900" y="17059"/>
                  <a:pt x="5295900" y="38102"/>
                </a:cubicBezTo>
                <a:lnTo>
                  <a:pt x="5295900" y="533398"/>
                </a:lnTo>
                <a:cubicBezTo>
                  <a:pt x="5295900" y="554441"/>
                  <a:pt x="5278841" y="571500"/>
                  <a:pt x="5257798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8" name="Shape 56"/>
          <p:cNvSpPr/>
          <p:nvPr/>
        </p:nvSpPr>
        <p:spPr>
          <a:xfrm>
            <a:off x="6351270" y="5147309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9" name="Text 57"/>
          <p:cNvSpPr/>
          <p:nvPr/>
        </p:nvSpPr>
        <p:spPr>
          <a:xfrm>
            <a:off x="6446520" y="5223509"/>
            <a:ext cx="1590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Suspicious Instructions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1403331" y="5261609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cubicBezTo>
                  <a:pt x="80576" y="0"/>
                  <a:pt x="84594" y="2411"/>
                  <a:pt x="86678" y="6251"/>
                </a:cubicBezTo>
                <a:lnTo>
                  <a:pt x="150971" y="125313"/>
                </a:lnTo>
                <a:cubicBezTo>
                  <a:pt x="152966" y="129004"/>
                  <a:pt x="152876" y="133469"/>
                  <a:pt x="150733" y="137071"/>
                </a:cubicBezTo>
                <a:cubicBezTo>
                  <a:pt x="148590" y="140672"/>
                  <a:pt x="144691" y="142875"/>
                  <a:pt x="140494" y="142875"/>
                </a:cubicBezTo>
                <a:lnTo>
                  <a:pt x="11906" y="142875"/>
                </a:lnTo>
                <a:cubicBezTo>
                  <a:pt x="7709" y="142875"/>
                  <a:pt x="3840" y="140672"/>
                  <a:pt x="1667" y="137071"/>
                </a:cubicBezTo>
                <a:cubicBezTo>
                  <a:pt x="-506" y="133469"/>
                  <a:pt x="-566" y="129004"/>
                  <a:pt x="1429" y="125313"/>
                </a:cubicBezTo>
                <a:lnTo>
                  <a:pt x="65723" y="6251"/>
                </a:lnTo>
                <a:cubicBezTo>
                  <a:pt x="67806" y="2411"/>
                  <a:pt x="71824" y="0"/>
                  <a:pt x="76200" y="0"/>
                </a:cubicBezTo>
                <a:close/>
                <a:moveTo>
                  <a:pt x="76200" y="50006"/>
                </a:moveTo>
                <a:cubicBezTo>
                  <a:pt x="72241" y="50006"/>
                  <a:pt x="69056" y="53191"/>
                  <a:pt x="69056" y="57150"/>
                </a:cubicBezTo>
                <a:lnTo>
                  <a:pt x="69056" y="90488"/>
                </a:lnTo>
                <a:cubicBezTo>
                  <a:pt x="69056" y="94446"/>
                  <a:pt x="72241" y="97631"/>
                  <a:pt x="76200" y="97631"/>
                </a:cubicBezTo>
                <a:cubicBezTo>
                  <a:pt x="80159" y="97631"/>
                  <a:pt x="83344" y="94446"/>
                  <a:pt x="83344" y="90488"/>
                </a:cubicBezTo>
                <a:lnTo>
                  <a:pt x="83344" y="57150"/>
                </a:lnTo>
                <a:cubicBezTo>
                  <a:pt x="83344" y="53191"/>
                  <a:pt x="80159" y="50006"/>
                  <a:pt x="76200" y="50006"/>
                </a:cubicBezTo>
                <a:close/>
                <a:moveTo>
                  <a:pt x="84147" y="114300"/>
                </a:moveTo>
                <a:cubicBezTo>
                  <a:pt x="84328" y="111350"/>
                  <a:pt x="82857" y="108543"/>
                  <a:pt x="80328" y="107014"/>
                </a:cubicBezTo>
                <a:cubicBezTo>
                  <a:pt x="77799" y="105484"/>
                  <a:pt x="74630" y="105484"/>
                  <a:pt x="72102" y="107014"/>
                </a:cubicBezTo>
                <a:cubicBezTo>
                  <a:pt x="69573" y="108543"/>
                  <a:pt x="68102" y="111350"/>
                  <a:pt x="68282" y="114300"/>
                </a:cubicBezTo>
                <a:cubicBezTo>
                  <a:pt x="68102" y="117250"/>
                  <a:pt x="69573" y="120057"/>
                  <a:pt x="72102" y="121586"/>
                </a:cubicBezTo>
                <a:cubicBezTo>
                  <a:pt x="74630" y="123116"/>
                  <a:pt x="77799" y="123116"/>
                  <a:pt x="80328" y="121586"/>
                </a:cubicBezTo>
                <a:cubicBezTo>
                  <a:pt x="82857" y="120057"/>
                  <a:pt x="84328" y="117250"/>
                  <a:pt x="84147" y="11430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1" name="Text 59"/>
          <p:cNvSpPr/>
          <p:nvPr/>
        </p:nvSpPr>
        <p:spPr>
          <a:xfrm>
            <a:off x="6446520" y="5452109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Flags patterns like `pushad`, `call GetProcAddress` loops, and anti-debugging tricks.</a:t>
            </a:r>
            <a:endParaRPr lang="en-US" sz="1600" dirty="0"/>
          </a:p>
        </p:txBody>
      </p:sp>
      <p:sp>
        <p:nvSpPr>
          <p:cNvPr id="62" name="Shape 60"/>
          <p:cNvSpPr/>
          <p:nvPr/>
        </p:nvSpPr>
        <p:spPr>
          <a:xfrm>
            <a:off x="6336030" y="5836919"/>
            <a:ext cx="5313045" cy="655320"/>
          </a:xfrm>
          <a:custGeom>
            <a:avLst/>
            <a:gdLst/>
            <a:ahLst/>
            <a:cxnLst/>
            <a:rect l="l" t="t" r="r" b="b"/>
            <a:pathLst>
              <a:path w="5313045" h="655320">
                <a:moveTo>
                  <a:pt x="76201" y="0"/>
                </a:moveTo>
                <a:lnTo>
                  <a:pt x="5236844" y="0"/>
                </a:lnTo>
                <a:cubicBezTo>
                  <a:pt x="5278929" y="0"/>
                  <a:pt x="5313045" y="34116"/>
                  <a:pt x="5313045" y="76201"/>
                </a:cubicBezTo>
                <a:lnTo>
                  <a:pt x="5313045" y="579119"/>
                </a:lnTo>
                <a:cubicBezTo>
                  <a:pt x="5313045" y="621204"/>
                  <a:pt x="5278929" y="655320"/>
                  <a:pt x="52368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gradFill flip="none" rotWithShape="1">
            <a:gsLst>
              <a:gs pos="0">
                <a:srgbClr val="2DD4BF">
                  <a:alpha val="10000"/>
                </a:srgbClr>
              </a:gs>
              <a:gs pos="100000">
                <a:srgbClr val="38BDF8">
                  <a:alpha val="10000"/>
                </a:srgbClr>
              </a:gs>
            </a:gsLst>
            <a:lin ang="0" scaled="1"/>
          </a:gra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63" name="Text 61"/>
          <p:cNvSpPr/>
          <p:nvPr/>
        </p:nvSpPr>
        <p:spPr>
          <a:xfrm>
            <a:off x="6411278" y="5955032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500+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6425565" y="6221732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Instructions</a:t>
            </a:r>
            <a:endParaRPr lang="en-US" sz="1600" dirty="0"/>
          </a:p>
        </p:txBody>
      </p:sp>
      <p:sp>
        <p:nvSpPr>
          <p:cNvPr id="65" name="Text 63"/>
          <p:cNvSpPr/>
          <p:nvPr/>
        </p:nvSpPr>
        <p:spPr>
          <a:xfrm>
            <a:off x="8141018" y="5955032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&lt;10s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8155305" y="6221732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Disasm Time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9870758" y="5955032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90%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9885045" y="6221732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Code Coverage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0F172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81000" y="381000"/>
            <a:ext cx="11506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kern="0" spc="60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STAGE 6-7: FINAL CLASSIFICATION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381000" y="685800"/>
            <a:ext cx="116014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E2E8F0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ML Classification &amp; Threat Scoring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381000" y="1181100"/>
            <a:ext cx="914400" cy="38100"/>
          </a:xfrm>
          <a:custGeom>
            <a:avLst/>
            <a:gdLst/>
            <a:ahLst/>
            <a:cxnLst/>
            <a:rect l="l" t="t" r="r" b="b"/>
            <a:pathLst>
              <a:path w="914400" h="38100">
                <a:moveTo>
                  <a:pt x="0" y="0"/>
                </a:moveTo>
                <a:lnTo>
                  <a:pt x="914400" y="0"/>
                </a:lnTo>
                <a:lnTo>
                  <a:pt x="9144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" name="Shape 3"/>
          <p:cNvSpPr/>
          <p:nvPr/>
        </p:nvSpPr>
        <p:spPr>
          <a:xfrm>
            <a:off x="384810" y="1337310"/>
            <a:ext cx="5627370" cy="5132070"/>
          </a:xfrm>
          <a:custGeom>
            <a:avLst/>
            <a:gdLst/>
            <a:ahLst/>
            <a:cxnLst/>
            <a:rect l="l" t="t" r="r" b="b"/>
            <a:pathLst>
              <a:path w="5627370" h="5132070">
                <a:moveTo>
                  <a:pt x="76211" y="0"/>
                </a:moveTo>
                <a:lnTo>
                  <a:pt x="5551159" y="0"/>
                </a:lnTo>
                <a:cubicBezTo>
                  <a:pt x="5593249" y="0"/>
                  <a:pt x="5627370" y="34121"/>
                  <a:pt x="5627370" y="76211"/>
                </a:cubicBezTo>
                <a:lnTo>
                  <a:pt x="5627370" y="5055859"/>
                </a:lnTo>
                <a:cubicBezTo>
                  <a:pt x="5627370" y="5097949"/>
                  <a:pt x="5593249" y="5132070"/>
                  <a:pt x="5551159" y="5132070"/>
                </a:cubicBezTo>
                <a:lnTo>
                  <a:pt x="76211" y="5132070"/>
                </a:lnTo>
                <a:cubicBezTo>
                  <a:pt x="34121" y="5132070"/>
                  <a:pt x="0" y="5097949"/>
                  <a:pt x="0" y="5055859"/>
                </a:cubicBezTo>
                <a:lnTo>
                  <a:pt x="0" y="76211"/>
                </a:lnTo>
                <a:cubicBezTo>
                  <a:pt x="0" y="34149"/>
                  <a:pt x="34149" y="0"/>
                  <a:pt x="76211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541020" y="14935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8BDF8">
              <a:alpha val="2000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650558" y="1626868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30969" y="0"/>
                </a:moveTo>
                <a:cubicBezTo>
                  <a:pt x="130969" y="-6586"/>
                  <a:pt x="125648" y="-11906"/>
                  <a:pt x="119063" y="-11906"/>
                </a:cubicBezTo>
                <a:cubicBezTo>
                  <a:pt x="112477" y="-11906"/>
                  <a:pt x="107156" y="-6586"/>
                  <a:pt x="107156" y="0"/>
                </a:cubicBezTo>
                <a:lnTo>
                  <a:pt x="107156" y="23812"/>
                </a:lnTo>
                <a:lnTo>
                  <a:pt x="71438" y="23812"/>
                </a:lnTo>
                <a:cubicBezTo>
                  <a:pt x="51718" y="23812"/>
                  <a:pt x="35719" y="39812"/>
                  <a:pt x="35719" y="59531"/>
                </a:cubicBezTo>
                <a:lnTo>
                  <a:pt x="35719" y="142875"/>
                </a:lnTo>
                <a:cubicBezTo>
                  <a:pt x="35719" y="162595"/>
                  <a:pt x="51718" y="178594"/>
                  <a:pt x="71438" y="178594"/>
                </a:cubicBezTo>
                <a:lnTo>
                  <a:pt x="166688" y="178594"/>
                </a:lnTo>
                <a:cubicBezTo>
                  <a:pt x="186407" y="178594"/>
                  <a:pt x="202406" y="162595"/>
                  <a:pt x="202406" y="142875"/>
                </a:cubicBezTo>
                <a:lnTo>
                  <a:pt x="202406" y="59531"/>
                </a:lnTo>
                <a:cubicBezTo>
                  <a:pt x="202406" y="39812"/>
                  <a:pt x="186407" y="23812"/>
                  <a:pt x="166688" y="23812"/>
                </a:cubicBezTo>
                <a:lnTo>
                  <a:pt x="130969" y="23812"/>
                </a:lnTo>
                <a:lnTo>
                  <a:pt x="130969" y="0"/>
                </a:lnTo>
                <a:close/>
                <a:moveTo>
                  <a:pt x="59531" y="136922"/>
                </a:moveTo>
                <a:cubicBezTo>
                  <a:pt x="59531" y="131973"/>
                  <a:pt x="63512" y="127992"/>
                  <a:pt x="68461" y="127992"/>
                </a:cubicBezTo>
                <a:lnTo>
                  <a:pt x="80367" y="127992"/>
                </a:lnTo>
                <a:cubicBezTo>
                  <a:pt x="85316" y="127992"/>
                  <a:pt x="89297" y="131973"/>
                  <a:pt x="89297" y="136922"/>
                </a:cubicBezTo>
                <a:cubicBezTo>
                  <a:pt x="89297" y="141870"/>
                  <a:pt x="85316" y="145852"/>
                  <a:pt x="80367" y="145852"/>
                </a:cubicBezTo>
                <a:lnTo>
                  <a:pt x="68461" y="145852"/>
                </a:lnTo>
                <a:cubicBezTo>
                  <a:pt x="63512" y="145852"/>
                  <a:pt x="59531" y="141870"/>
                  <a:pt x="59531" y="136922"/>
                </a:cubicBezTo>
                <a:close/>
                <a:moveTo>
                  <a:pt x="104180" y="136922"/>
                </a:moveTo>
                <a:cubicBezTo>
                  <a:pt x="104180" y="131973"/>
                  <a:pt x="108161" y="127992"/>
                  <a:pt x="113109" y="127992"/>
                </a:cubicBezTo>
                <a:lnTo>
                  <a:pt x="125016" y="127992"/>
                </a:lnTo>
                <a:cubicBezTo>
                  <a:pt x="129964" y="127992"/>
                  <a:pt x="133945" y="131973"/>
                  <a:pt x="133945" y="136922"/>
                </a:cubicBezTo>
                <a:cubicBezTo>
                  <a:pt x="133945" y="141870"/>
                  <a:pt x="129964" y="145852"/>
                  <a:pt x="125016" y="145852"/>
                </a:cubicBezTo>
                <a:lnTo>
                  <a:pt x="113109" y="145852"/>
                </a:lnTo>
                <a:cubicBezTo>
                  <a:pt x="108161" y="145852"/>
                  <a:pt x="104180" y="141870"/>
                  <a:pt x="104180" y="136922"/>
                </a:cubicBezTo>
                <a:close/>
                <a:moveTo>
                  <a:pt x="148828" y="136922"/>
                </a:moveTo>
                <a:cubicBezTo>
                  <a:pt x="148828" y="131973"/>
                  <a:pt x="152809" y="127992"/>
                  <a:pt x="157758" y="127992"/>
                </a:cubicBezTo>
                <a:lnTo>
                  <a:pt x="169664" y="127992"/>
                </a:lnTo>
                <a:cubicBezTo>
                  <a:pt x="174613" y="127992"/>
                  <a:pt x="178594" y="131973"/>
                  <a:pt x="178594" y="136922"/>
                </a:cubicBezTo>
                <a:cubicBezTo>
                  <a:pt x="178594" y="141870"/>
                  <a:pt x="174613" y="145852"/>
                  <a:pt x="169664" y="145852"/>
                </a:cubicBezTo>
                <a:lnTo>
                  <a:pt x="157758" y="145852"/>
                </a:lnTo>
                <a:cubicBezTo>
                  <a:pt x="152809" y="145852"/>
                  <a:pt x="148828" y="141870"/>
                  <a:pt x="148828" y="136922"/>
                </a:cubicBezTo>
                <a:close/>
                <a:moveTo>
                  <a:pt x="83344" y="65484"/>
                </a:moveTo>
                <a:cubicBezTo>
                  <a:pt x="93201" y="65484"/>
                  <a:pt x="101203" y="73487"/>
                  <a:pt x="101203" y="83344"/>
                </a:cubicBezTo>
                <a:cubicBezTo>
                  <a:pt x="101203" y="93201"/>
                  <a:pt x="93201" y="101203"/>
                  <a:pt x="83344" y="101203"/>
                </a:cubicBezTo>
                <a:cubicBezTo>
                  <a:pt x="73487" y="101203"/>
                  <a:pt x="65484" y="93201"/>
                  <a:pt x="65484" y="83344"/>
                </a:cubicBezTo>
                <a:cubicBezTo>
                  <a:pt x="65484" y="73487"/>
                  <a:pt x="73487" y="65484"/>
                  <a:pt x="83344" y="65484"/>
                </a:cubicBezTo>
                <a:close/>
                <a:moveTo>
                  <a:pt x="136922" y="83344"/>
                </a:moveTo>
                <a:cubicBezTo>
                  <a:pt x="136922" y="73487"/>
                  <a:pt x="144924" y="65484"/>
                  <a:pt x="154781" y="65484"/>
                </a:cubicBezTo>
                <a:cubicBezTo>
                  <a:pt x="164638" y="65484"/>
                  <a:pt x="172641" y="73487"/>
                  <a:pt x="172641" y="83344"/>
                </a:cubicBezTo>
                <a:cubicBezTo>
                  <a:pt x="172641" y="93201"/>
                  <a:pt x="164638" y="101203"/>
                  <a:pt x="154781" y="101203"/>
                </a:cubicBezTo>
                <a:cubicBezTo>
                  <a:pt x="144924" y="101203"/>
                  <a:pt x="136922" y="93201"/>
                  <a:pt x="136922" y="83344"/>
                </a:cubicBezTo>
                <a:close/>
                <a:moveTo>
                  <a:pt x="23812" y="83344"/>
                </a:moveTo>
                <a:cubicBezTo>
                  <a:pt x="23812" y="76758"/>
                  <a:pt x="18492" y="71438"/>
                  <a:pt x="11906" y="71438"/>
                </a:cubicBezTo>
                <a:cubicBezTo>
                  <a:pt x="5321" y="71438"/>
                  <a:pt x="0" y="76758"/>
                  <a:pt x="0" y="83344"/>
                </a:cubicBezTo>
                <a:lnTo>
                  <a:pt x="0" y="119063"/>
                </a:lnTo>
                <a:cubicBezTo>
                  <a:pt x="0" y="125648"/>
                  <a:pt x="5321" y="130969"/>
                  <a:pt x="11906" y="130969"/>
                </a:cubicBezTo>
                <a:cubicBezTo>
                  <a:pt x="18492" y="130969"/>
                  <a:pt x="23812" y="125648"/>
                  <a:pt x="23812" y="119063"/>
                </a:cubicBezTo>
                <a:lnTo>
                  <a:pt x="23812" y="83344"/>
                </a:lnTo>
                <a:close/>
                <a:moveTo>
                  <a:pt x="226219" y="71438"/>
                </a:moveTo>
                <a:cubicBezTo>
                  <a:pt x="219633" y="71438"/>
                  <a:pt x="214313" y="76758"/>
                  <a:pt x="214313" y="83344"/>
                </a:cubicBezTo>
                <a:lnTo>
                  <a:pt x="214313" y="119063"/>
                </a:lnTo>
                <a:cubicBezTo>
                  <a:pt x="214313" y="125648"/>
                  <a:pt x="219633" y="130969"/>
                  <a:pt x="226219" y="130969"/>
                </a:cubicBezTo>
                <a:cubicBezTo>
                  <a:pt x="232804" y="130969"/>
                  <a:pt x="238125" y="125648"/>
                  <a:pt x="238125" y="119063"/>
                </a:cubicBezTo>
                <a:lnTo>
                  <a:pt x="238125" y="83344"/>
                </a:lnTo>
                <a:cubicBezTo>
                  <a:pt x="238125" y="76758"/>
                  <a:pt x="232804" y="71438"/>
                  <a:pt x="226219" y="71438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8" name="Text 6"/>
          <p:cNvSpPr/>
          <p:nvPr/>
        </p:nvSpPr>
        <p:spPr>
          <a:xfrm>
            <a:off x="1112520" y="1493518"/>
            <a:ext cx="2276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Stage 6: ML Classification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112520" y="1760218"/>
            <a:ext cx="22479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Ensemble prediction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41020" y="2065018"/>
            <a:ext cx="5391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Extracts 100+ features and applies an ensemble of ML models (Random Forest, XGBoost, Neural Network) for classification.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44830" y="2678428"/>
            <a:ext cx="5313045" cy="1607820"/>
          </a:xfrm>
          <a:custGeom>
            <a:avLst/>
            <a:gdLst/>
            <a:ahLst/>
            <a:cxnLst/>
            <a:rect l="l" t="t" r="r" b="b"/>
            <a:pathLst>
              <a:path w="5313045" h="1607820">
                <a:moveTo>
                  <a:pt x="76195" y="0"/>
                </a:moveTo>
                <a:lnTo>
                  <a:pt x="5236850" y="0"/>
                </a:lnTo>
                <a:cubicBezTo>
                  <a:pt x="5278932" y="0"/>
                  <a:pt x="5313045" y="34113"/>
                  <a:pt x="5313045" y="76195"/>
                </a:cubicBezTo>
                <a:lnTo>
                  <a:pt x="5313045" y="1531625"/>
                </a:lnTo>
                <a:cubicBezTo>
                  <a:pt x="5313045" y="1573707"/>
                  <a:pt x="5278932" y="1607820"/>
                  <a:pt x="5236850" y="1607820"/>
                </a:cubicBezTo>
                <a:lnTo>
                  <a:pt x="76195" y="1607820"/>
                </a:lnTo>
                <a:cubicBezTo>
                  <a:pt x="34113" y="1607820"/>
                  <a:pt x="0" y="1573707"/>
                  <a:pt x="0" y="1531625"/>
                </a:cubicBezTo>
                <a:lnTo>
                  <a:pt x="0" y="76195"/>
                </a:lnTo>
                <a:cubicBezTo>
                  <a:pt x="0" y="34142"/>
                  <a:pt x="34142" y="0"/>
                  <a:pt x="76195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38BDF8">
                <a:alpha val="30196"/>
              </a:srgbClr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662940" y="2796541"/>
            <a:ext cx="515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8BDF8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Feature Engineering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662940" y="3101341"/>
            <a:ext cx="2495550" cy="495300"/>
          </a:xfrm>
          <a:custGeom>
            <a:avLst/>
            <a:gdLst/>
            <a:ahLst/>
            <a:cxnLst/>
            <a:rect l="l" t="t" r="r" b="b"/>
            <a:pathLst>
              <a:path w="2495550" h="495300">
                <a:moveTo>
                  <a:pt x="38098" y="0"/>
                </a:moveTo>
                <a:lnTo>
                  <a:pt x="2457452" y="0"/>
                </a:lnTo>
                <a:cubicBezTo>
                  <a:pt x="2478493" y="0"/>
                  <a:pt x="2495550" y="17057"/>
                  <a:pt x="2495550" y="38098"/>
                </a:cubicBezTo>
                <a:lnTo>
                  <a:pt x="2495550" y="457202"/>
                </a:lnTo>
                <a:cubicBezTo>
                  <a:pt x="2495550" y="478243"/>
                  <a:pt x="2478493" y="495300"/>
                  <a:pt x="245745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14" name="Text 12"/>
          <p:cNvSpPr/>
          <p:nvPr/>
        </p:nvSpPr>
        <p:spPr>
          <a:xfrm>
            <a:off x="739140" y="3177541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File Features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39140" y="3368041"/>
            <a:ext cx="2400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Size, entropy, packer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3238500" y="3101341"/>
            <a:ext cx="2495550" cy="495300"/>
          </a:xfrm>
          <a:custGeom>
            <a:avLst/>
            <a:gdLst/>
            <a:ahLst/>
            <a:cxnLst/>
            <a:rect l="l" t="t" r="r" b="b"/>
            <a:pathLst>
              <a:path w="2495550" h="495300">
                <a:moveTo>
                  <a:pt x="38098" y="0"/>
                </a:moveTo>
                <a:lnTo>
                  <a:pt x="2457452" y="0"/>
                </a:lnTo>
                <a:cubicBezTo>
                  <a:pt x="2478493" y="0"/>
                  <a:pt x="2495550" y="17057"/>
                  <a:pt x="2495550" y="38098"/>
                </a:cubicBezTo>
                <a:lnTo>
                  <a:pt x="2495550" y="457202"/>
                </a:lnTo>
                <a:cubicBezTo>
                  <a:pt x="2495550" y="478243"/>
                  <a:pt x="2478493" y="495300"/>
                  <a:pt x="245745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17" name="Text 15"/>
          <p:cNvSpPr/>
          <p:nvPr/>
        </p:nvSpPr>
        <p:spPr>
          <a:xfrm>
            <a:off x="3314700" y="3177541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PE Features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3314700" y="3368041"/>
            <a:ext cx="2400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Sections, imports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62940" y="3672720"/>
            <a:ext cx="2495550" cy="495300"/>
          </a:xfrm>
          <a:custGeom>
            <a:avLst/>
            <a:gdLst/>
            <a:ahLst/>
            <a:cxnLst/>
            <a:rect l="l" t="t" r="r" b="b"/>
            <a:pathLst>
              <a:path w="2495550" h="495300">
                <a:moveTo>
                  <a:pt x="38098" y="0"/>
                </a:moveTo>
                <a:lnTo>
                  <a:pt x="2457452" y="0"/>
                </a:lnTo>
                <a:cubicBezTo>
                  <a:pt x="2478493" y="0"/>
                  <a:pt x="2495550" y="17057"/>
                  <a:pt x="2495550" y="38098"/>
                </a:cubicBezTo>
                <a:lnTo>
                  <a:pt x="2495550" y="457202"/>
                </a:lnTo>
                <a:cubicBezTo>
                  <a:pt x="2495550" y="478243"/>
                  <a:pt x="2478493" y="495300"/>
                  <a:pt x="245745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20" name="Text 18"/>
          <p:cNvSpPr/>
          <p:nvPr/>
        </p:nvSpPr>
        <p:spPr>
          <a:xfrm>
            <a:off x="739140" y="374892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String Features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39140" y="3939420"/>
            <a:ext cx="2400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URL count, obfuscation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3238500" y="3672720"/>
            <a:ext cx="2495550" cy="495300"/>
          </a:xfrm>
          <a:custGeom>
            <a:avLst/>
            <a:gdLst/>
            <a:ahLst/>
            <a:cxnLst/>
            <a:rect l="l" t="t" r="r" b="b"/>
            <a:pathLst>
              <a:path w="2495550" h="495300">
                <a:moveTo>
                  <a:pt x="38098" y="0"/>
                </a:moveTo>
                <a:lnTo>
                  <a:pt x="2457452" y="0"/>
                </a:lnTo>
                <a:cubicBezTo>
                  <a:pt x="2478493" y="0"/>
                  <a:pt x="2495550" y="17057"/>
                  <a:pt x="2495550" y="38098"/>
                </a:cubicBezTo>
                <a:lnTo>
                  <a:pt x="2495550" y="457202"/>
                </a:lnTo>
                <a:cubicBezTo>
                  <a:pt x="2495550" y="478243"/>
                  <a:pt x="2478493" y="495300"/>
                  <a:pt x="2457452" y="495300"/>
                </a:cubicBezTo>
                <a:lnTo>
                  <a:pt x="38098" y="495300"/>
                </a:lnTo>
                <a:cubicBezTo>
                  <a:pt x="17057" y="495300"/>
                  <a:pt x="0" y="478243"/>
                  <a:pt x="0" y="45720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23" name="Text 21"/>
          <p:cNvSpPr/>
          <p:nvPr/>
        </p:nvSpPr>
        <p:spPr>
          <a:xfrm>
            <a:off x="3314700" y="3748920"/>
            <a:ext cx="24098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Behavior Features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3314700" y="3939420"/>
            <a:ext cx="24003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API counts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60070" y="4404122"/>
            <a:ext cx="5295900" cy="571500"/>
          </a:xfrm>
          <a:custGeom>
            <a:avLst/>
            <a:gdLst/>
            <a:ahLst/>
            <a:cxnLst/>
            <a:rect l="l" t="t" r="r" b="b"/>
            <a:pathLst>
              <a:path w="5295900" h="571500">
                <a:moveTo>
                  <a:pt x="38100" y="0"/>
                </a:moveTo>
                <a:lnTo>
                  <a:pt x="5257798" y="0"/>
                </a:lnTo>
                <a:cubicBezTo>
                  <a:pt x="5278841" y="0"/>
                  <a:pt x="5295900" y="17059"/>
                  <a:pt x="5295900" y="38102"/>
                </a:cubicBezTo>
                <a:lnTo>
                  <a:pt x="5295900" y="533398"/>
                </a:lnTo>
                <a:cubicBezTo>
                  <a:pt x="5295900" y="554441"/>
                  <a:pt x="5278841" y="571500"/>
                  <a:pt x="5257798" y="571500"/>
                </a:cubicBez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26" name="Shape 24"/>
          <p:cNvSpPr/>
          <p:nvPr/>
        </p:nvSpPr>
        <p:spPr>
          <a:xfrm>
            <a:off x="560070" y="4404122"/>
            <a:ext cx="38100" cy="571500"/>
          </a:xfrm>
          <a:custGeom>
            <a:avLst/>
            <a:gdLst/>
            <a:ahLst/>
            <a:cxnLst/>
            <a:rect l="l" t="t" r="r" b="b"/>
            <a:pathLst>
              <a:path w="38100" h="571500">
                <a:moveTo>
                  <a:pt x="38100" y="0"/>
                </a:moveTo>
                <a:lnTo>
                  <a:pt x="38100" y="0"/>
                </a:lnTo>
                <a:lnTo>
                  <a:pt x="38100" y="571500"/>
                </a:lnTo>
                <a:lnTo>
                  <a:pt x="38100" y="571500"/>
                </a:lnTo>
                <a:cubicBezTo>
                  <a:pt x="17072" y="571500"/>
                  <a:pt x="0" y="554428"/>
                  <a:pt x="0" y="5334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7" name="Text 25"/>
          <p:cNvSpPr/>
          <p:nvPr/>
        </p:nvSpPr>
        <p:spPr>
          <a:xfrm>
            <a:off x="655320" y="4480322"/>
            <a:ext cx="1238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Ensemble Models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612130" y="451842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7150" y="19050"/>
                </a:moveTo>
                <a:cubicBezTo>
                  <a:pt x="57150" y="13781"/>
                  <a:pt x="61406" y="9525"/>
                  <a:pt x="66675" y="9525"/>
                </a:cubicBezTo>
                <a:lnTo>
                  <a:pt x="85725" y="9525"/>
                </a:lnTo>
                <a:cubicBezTo>
                  <a:pt x="90994" y="9525"/>
                  <a:pt x="95250" y="13781"/>
                  <a:pt x="95250" y="19050"/>
                </a:cubicBezTo>
                <a:lnTo>
                  <a:pt x="95250" y="38100"/>
                </a:lnTo>
                <a:cubicBezTo>
                  <a:pt x="95250" y="43369"/>
                  <a:pt x="90994" y="47625"/>
                  <a:pt x="85725" y="47625"/>
                </a:cubicBezTo>
                <a:lnTo>
                  <a:pt x="83344" y="47625"/>
                </a:lnTo>
                <a:lnTo>
                  <a:pt x="83344" y="66675"/>
                </a:lnTo>
                <a:lnTo>
                  <a:pt x="119062" y="66675"/>
                </a:lnTo>
                <a:cubicBezTo>
                  <a:pt x="130909" y="66675"/>
                  <a:pt x="140494" y="76260"/>
                  <a:pt x="140494" y="88106"/>
                </a:cubicBezTo>
                <a:lnTo>
                  <a:pt x="140494" y="104775"/>
                </a:lnTo>
                <a:lnTo>
                  <a:pt x="142875" y="104775"/>
                </a:lnTo>
                <a:cubicBezTo>
                  <a:pt x="148144" y="104775"/>
                  <a:pt x="152400" y="109031"/>
                  <a:pt x="152400" y="114300"/>
                </a:cubicBezTo>
                <a:lnTo>
                  <a:pt x="152400" y="133350"/>
                </a:lnTo>
                <a:cubicBezTo>
                  <a:pt x="152400" y="138619"/>
                  <a:pt x="148144" y="142875"/>
                  <a:pt x="142875" y="142875"/>
                </a:cubicBezTo>
                <a:lnTo>
                  <a:pt x="123825" y="142875"/>
                </a:lnTo>
                <a:cubicBezTo>
                  <a:pt x="118556" y="142875"/>
                  <a:pt x="114300" y="138619"/>
                  <a:pt x="114300" y="133350"/>
                </a:cubicBezTo>
                <a:lnTo>
                  <a:pt x="114300" y="114300"/>
                </a:lnTo>
                <a:cubicBezTo>
                  <a:pt x="114300" y="109031"/>
                  <a:pt x="118556" y="104775"/>
                  <a:pt x="123825" y="104775"/>
                </a:cubicBezTo>
                <a:lnTo>
                  <a:pt x="126206" y="104775"/>
                </a:lnTo>
                <a:lnTo>
                  <a:pt x="126206" y="88106"/>
                </a:lnTo>
                <a:cubicBezTo>
                  <a:pt x="126206" y="84147"/>
                  <a:pt x="123021" y="80962"/>
                  <a:pt x="119062" y="80962"/>
                </a:cubicBezTo>
                <a:lnTo>
                  <a:pt x="83344" y="80962"/>
                </a:lnTo>
                <a:lnTo>
                  <a:pt x="83344" y="104775"/>
                </a:lnTo>
                <a:lnTo>
                  <a:pt x="85725" y="104775"/>
                </a:lnTo>
                <a:cubicBezTo>
                  <a:pt x="90994" y="104775"/>
                  <a:pt x="95250" y="109031"/>
                  <a:pt x="95250" y="114300"/>
                </a:cubicBezTo>
                <a:lnTo>
                  <a:pt x="95250" y="133350"/>
                </a:lnTo>
                <a:cubicBezTo>
                  <a:pt x="95250" y="138619"/>
                  <a:pt x="90994" y="142875"/>
                  <a:pt x="85725" y="142875"/>
                </a:cubicBezTo>
                <a:lnTo>
                  <a:pt x="66675" y="142875"/>
                </a:lnTo>
                <a:cubicBezTo>
                  <a:pt x="61406" y="142875"/>
                  <a:pt x="57150" y="138619"/>
                  <a:pt x="57150" y="133350"/>
                </a:cubicBezTo>
                <a:lnTo>
                  <a:pt x="57150" y="114300"/>
                </a:lnTo>
                <a:cubicBezTo>
                  <a:pt x="57150" y="109031"/>
                  <a:pt x="61406" y="104775"/>
                  <a:pt x="66675" y="104775"/>
                </a:cubicBezTo>
                <a:lnTo>
                  <a:pt x="69056" y="104775"/>
                </a:lnTo>
                <a:lnTo>
                  <a:pt x="69056" y="80962"/>
                </a:lnTo>
                <a:lnTo>
                  <a:pt x="33338" y="80962"/>
                </a:lnTo>
                <a:cubicBezTo>
                  <a:pt x="29379" y="80962"/>
                  <a:pt x="26194" y="84147"/>
                  <a:pt x="26194" y="88106"/>
                </a:cubicBezTo>
                <a:lnTo>
                  <a:pt x="26194" y="104775"/>
                </a:lnTo>
                <a:lnTo>
                  <a:pt x="28575" y="104775"/>
                </a:lnTo>
                <a:cubicBezTo>
                  <a:pt x="33844" y="104775"/>
                  <a:pt x="38100" y="109031"/>
                  <a:pt x="38100" y="114300"/>
                </a:cubicBezTo>
                <a:lnTo>
                  <a:pt x="38100" y="133350"/>
                </a:lnTo>
                <a:cubicBezTo>
                  <a:pt x="38100" y="138619"/>
                  <a:pt x="33844" y="142875"/>
                  <a:pt x="28575" y="142875"/>
                </a:cubicBezTo>
                <a:lnTo>
                  <a:pt x="9525" y="142875"/>
                </a:lnTo>
                <a:cubicBezTo>
                  <a:pt x="4256" y="142875"/>
                  <a:pt x="0" y="138619"/>
                  <a:pt x="0" y="133350"/>
                </a:cubicBezTo>
                <a:lnTo>
                  <a:pt x="0" y="114300"/>
                </a:lnTo>
                <a:cubicBezTo>
                  <a:pt x="0" y="109031"/>
                  <a:pt x="4256" y="104775"/>
                  <a:pt x="9525" y="104775"/>
                </a:cubicBezTo>
                <a:lnTo>
                  <a:pt x="11906" y="104775"/>
                </a:lnTo>
                <a:lnTo>
                  <a:pt x="11906" y="88106"/>
                </a:lnTo>
                <a:cubicBezTo>
                  <a:pt x="11906" y="76260"/>
                  <a:pt x="21491" y="66675"/>
                  <a:pt x="33338" y="66675"/>
                </a:cubicBezTo>
                <a:lnTo>
                  <a:pt x="69056" y="66675"/>
                </a:lnTo>
                <a:lnTo>
                  <a:pt x="69056" y="47625"/>
                </a:lnTo>
                <a:lnTo>
                  <a:pt x="66675" y="47625"/>
                </a:lnTo>
                <a:cubicBezTo>
                  <a:pt x="61406" y="47625"/>
                  <a:pt x="57150" y="43369"/>
                  <a:pt x="57150" y="38100"/>
                </a:cubicBezTo>
                <a:lnTo>
                  <a:pt x="57150" y="19050"/>
                </a:ln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29" name="Text 27"/>
          <p:cNvSpPr/>
          <p:nvPr/>
        </p:nvSpPr>
        <p:spPr>
          <a:xfrm>
            <a:off x="655320" y="4708922"/>
            <a:ext cx="51911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7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Combines Random Forest, XGBoost, and Neural Network for improved accuracy.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44830" y="5657967"/>
            <a:ext cx="5313045" cy="655320"/>
          </a:xfrm>
          <a:custGeom>
            <a:avLst/>
            <a:gdLst/>
            <a:ahLst/>
            <a:cxnLst/>
            <a:rect l="l" t="t" r="r" b="b"/>
            <a:pathLst>
              <a:path w="5313045" h="655320">
                <a:moveTo>
                  <a:pt x="76201" y="0"/>
                </a:moveTo>
                <a:lnTo>
                  <a:pt x="5236844" y="0"/>
                </a:lnTo>
                <a:cubicBezTo>
                  <a:pt x="5278929" y="0"/>
                  <a:pt x="5313045" y="34116"/>
                  <a:pt x="5313045" y="76201"/>
                </a:cubicBezTo>
                <a:lnTo>
                  <a:pt x="5313045" y="579119"/>
                </a:lnTo>
                <a:cubicBezTo>
                  <a:pt x="5313045" y="621204"/>
                  <a:pt x="5278929" y="655320"/>
                  <a:pt x="52368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gradFill flip="none" rotWithShape="1">
            <a:gsLst>
              <a:gs pos="0">
                <a:srgbClr val="38BDF8">
                  <a:alpha val="10000"/>
                </a:srgbClr>
              </a:gs>
              <a:gs pos="100000">
                <a:srgbClr val="2DD4BF">
                  <a:alpha val="10000"/>
                </a:srgbClr>
              </a:gs>
            </a:gsLst>
            <a:lin ang="0" scaled="1"/>
          </a:gradFill>
          <a:ln w="10160">
            <a:solidFill>
              <a:srgbClr val="38BDF8">
                <a:alpha val="20000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620077" y="57760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100+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34365" y="60427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Features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2349817" y="57760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97%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2364105" y="60427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Accuracy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4079558" y="57760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&lt;3s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4093845" y="60427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Prediction Time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176010" y="1337310"/>
            <a:ext cx="5627370" cy="5132070"/>
          </a:xfrm>
          <a:custGeom>
            <a:avLst/>
            <a:gdLst/>
            <a:ahLst/>
            <a:cxnLst/>
            <a:rect l="l" t="t" r="r" b="b"/>
            <a:pathLst>
              <a:path w="5627370" h="5132070">
                <a:moveTo>
                  <a:pt x="76211" y="0"/>
                </a:moveTo>
                <a:lnTo>
                  <a:pt x="5551159" y="0"/>
                </a:lnTo>
                <a:cubicBezTo>
                  <a:pt x="5593249" y="0"/>
                  <a:pt x="5627370" y="34121"/>
                  <a:pt x="5627370" y="76211"/>
                </a:cubicBezTo>
                <a:lnTo>
                  <a:pt x="5627370" y="5055859"/>
                </a:lnTo>
                <a:cubicBezTo>
                  <a:pt x="5627370" y="5097949"/>
                  <a:pt x="5593249" y="5132070"/>
                  <a:pt x="5551159" y="5132070"/>
                </a:cubicBezTo>
                <a:lnTo>
                  <a:pt x="76211" y="5132070"/>
                </a:lnTo>
                <a:cubicBezTo>
                  <a:pt x="34121" y="5132070"/>
                  <a:pt x="0" y="5097949"/>
                  <a:pt x="0" y="5055859"/>
                </a:cubicBezTo>
                <a:lnTo>
                  <a:pt x="0" y="76211"/>
                </a:lnTo>
                <a:cubicBezTo>
                  <a:pt x="0" y="34149"/>
                  <a:pt x="34149" y="0"/>
                  <a:pt x="76211" y="0"/>
                </a:cubicBezTo>
                <a:close/>
              </a:path>
            </a:pathLst>
          </a:custGeom>
          <a:solidFill>
            <a:srgbClr val="1E293B"/>
          </a:soli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332220" y="1493518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2DD4BF">
              <a:alpha val="2000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6489382" y="1626868"/>
            <a:ext cx="142875" cy="190500"/>
          </a:xfrm>
          <a:custGeom>
            <a:avLst/>
            <a:gdLst/>
            <a:ahLst/>
            <a:cxnLst/>
            <a:rect l="l" t="t" r="r" b="b"/>
            <a:pathLst>
              <a:path w="142875" h="190500">
                <a:moveTo>
                  <a:pt x="23812" y="0"/>
                </a:moveTo>
                <a:cubicBezTo>
                  <a:pt x="10678" y="0"/>
                  <a:pt x="0" y="10678"/>
                  <a:pt x="0" y="23812"/>
                </a:cubicBezTo>
                <a:lnTo>
                  <a:pt x="0" y="166688"/>
                </a:lnTo>
                <a:cubicBezTo>
                  <a:pt x="0" y="179822"/>
                  <a:pt x="10678" y="190500"/>
                  <a:pt x="23812" y="190500"/>
                </a:cubicBezTo>
                <a:lnTo>
                  <a:pt x="119063" y="190500"/>
                </a:lnTo>
                <a:cubicBezTo>
                  <a:pt x="132197" y="190500"/>
                  <a:pt x="142875" y="179822"/>
                  <a:pt x="142875" y="166688"/>
                </a:cubicBezTo>
                <a:lnTo>
                  <a:pt x="142875" y="23812"/>
                </a:lnTo>
                <a:cubicBezTo>
                  <a:pt x="142875" y="10678"/>
                  <a:pt x="132197" y="0"/>
                  <a:pt x="119063" y="0"/>
                </a:cubicBezTo>
                <a:lnTo>
                  <a:pt x="23812" y="0"/>
                </a:lnTo>
                <a:close/>
                <a:moveTo>
                  <a:pt x="35719" y="23812"/>
                </a:moveTo>
                <a:lnTo>
                  <a:pt x="107156" y="23812"/>
                </a:lnTo>
                <a:cubicBezTo>
                  <a:pt x="113742" y="23812"/>
                  <a:pt x="119063" y="29133"/>
                  <a:pt x="119063" y="35719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35719" y="59531"/>
                </a:lnTo>
                <a:cubicBezTo>
                  <a:pt x="29133" y="59531"/>
                  <a:pt x="23812" y="54211"/>
                  <a:pt x="23812" y="47625"/>
                </a:cubicBezTo>
                <a:lnTo>
                  <a:pt x="23812" y="35719"/>
                </a:lnTo>
                <a:cubicBezTo>
                  <a:pt x="23812" y="29133"/>
                  <a:pt x="29133" y="23812"/>
                  <a:pt x="35719" y="23812"/>
                </a:cubicBezTo>
                <a:close/>
                <a:moveTo>
                  <a:pt x="41672" y="86320"/>
                </a:moveTo>
                <a:cubicBezTo>
                  <a:pt x="41672" y="91249"/>
                  <a:pt x="37671" y="95250"/>
                  <a:pt x="32742" y="95250"/>
                </a:cubicBezTo>
                <a:cubicBezTo>
                  <a:pt x="27814" y="95250"/>
                  <a:pt x="23812" y="91249"/>
                  <a:pt x="23812" y="86320"/>
                </a:cubicBezTo>
                <a:cubicBezTo>
                  <a:pt x="23812" y="81392"/>
                  <a:pt x="27814" y="77391"/>
                  <a:pt x="32742" y="77391"/>
                </a:cubicBezTo>
                <a:cubicBezTo>
                  <a:pt x="37671" y="77391"/>
                  <a:pt x="41672" y="81392"/>
                  <a:pt x="41672" y="86320"/>
                </a:cubicBezTo>
                <a:close/>
                <a:moveTo>
                  <a:pt x="71438" y="95250"/>
                </a:moveTo>
                <a:cubicBezTo>
                  <a:pt x="66509" y="95250"/>
                  <a:pt x="62508" y="91249"/>
                  <a:pt x="62508" y="86320"/>
                </a:cubicBezTo>
                <a:cubicBezTo>
                  <a:pt x="62508" y="81392"/>
                  <a:pt x="66509" y="77391"/>
                  <a:pt x="71438" y="77391"/>
                </a:cubicBezTo>
                <a:cubicBezTo>
                  <a:pt x="76366" y="77391"/>
                  <a:pt x="80367" y="81392"/>
                  <a:pt x="80367" y="86320"/>
                </a:cubicBezTo>
                <a:cubicBezTo>
                  <a:pt x="80367" y="91249"/>
                  <a:pt x="76366" y="95250"/>
                  <a:pt x="71438" y="95250"/>
                </a:cubicBezTo>
                <a:close/>
                <a:moveTo>
                  <a:pt x="119063" y="86320"/>
                </a:moveTo>
                <a:cubicBezTo>
                  <a:pt x="119063" y="91249"/>
                  <a:pt x="115061" y="95250"/>
                  <a:pt x="110133" y="95250"/>
                </a:cubicBezTo>
                <a:cubicBezTo>
                  <a:pt x="105204" y="95250"/>
                  <a:pt x="101203" y="91249"/>
                  <a:pt x="101203" y="86320"/>
                </a:cubicBezTo>
                <a:cubicBezTo>
                  <a:pt x="101203" y="81392"/>
                  <a:pt x="105204" y="77391"/>
                  <a:pt x="110133" y="77391"/>
                </a:cubicBezTo>
                <a:cubicBezTo>
                  <a:pt x="115061" y="77391"/>
                  <a:pt x="119063" y="81392"/>
                  <a:pt x="119063" y="86320"/>
                </a:cubicBezTo>
                <a:close/>
                <a:moveTo>
                  <a:pt x="32742" y="130969"/>
                </a:moveTo>
                <a:cubicBezTo>
                  <a:pt x="27814" y="130969"/>
                  <a:pt x="23812" y="126967"/>
                  <a:pt x="23812" y="122039"/>
                </a:cubicBezTo>
                <a:cubicBezTo>
                  <a:pt x="23812" y="117111"/>
                  <a:pt x="27814" y="113109"/>
                  <a:pt x="32742" y="113109"/>
                </a:cubicBezTo>
                <a:cubicBezTo>
                  <a:pt x="37671" y="113109"/>
                  <a:pt x="41672" y="117111"/>
                  <a:pt x="41672" y="122039"/>
                </a:cubicBezTo>
                <a:cubicBezTo>
                  <a:pt x="41672" y="126967"/>
                  <a:pt x="37671" y="130969"/>
                  <a:pt x="32742" y="130969"/>
                </a:cubicBezTo>
                <a:close/>
                <a:moveTo>
                  <a:pt x="80367" y="122039"/>
                </a:moveTo>
                <a:cubicBezTo>
                  <a:pt x="80367" y="126967"/>
                  <a:pt x="76366" y="130969"/>
                  <a:pt x="71438" y="130969"/>
                </a:cubicBezTo>
                <a:cubicBezTo>
                  <a:pt x="66509" y="130969"/>
                  <a:pt x="62508" y="126967"/>
                  <a:pt x="62508" y="122039"/>
                </a:cubicBezTo>
                <a:cubicBezTo>
                  <a:pt x="62508" y="117111"/>
                  <a:pt x="66509" y="113109"/>
                  <a:pt x="71438" y="113109"/>
                </a:cubicBezTo>
                <a:cubicBezTo>
                  <a:pt x="76366" y="113109"/>
                  <a:pt x="80367" y="117111"/>
                  <a:pt x="80367" y="122039"/>
                </a:cubicBezTo>
                <a:close/>
                <a:moveTo>
                  <a:pt x="110133" y="130969"/>
                </a:moveTo>
                <a:cubicBezTo>
                  <a:pt x="105204" y="130969"/>
                  <a:pt x="101203" y="126967"/>
                  <a:pt x="101203" y="122039"/>
                </a:cubicBezTo>
                <a:cubicBezTo>
                  <a:pt x="101203" y="117111"/>
                  <a:pt x="105204" y="113109"/>
                  <a:pt x="110133" y="113109"/>
                </a:cubicBezTo>
                <a:cubicBezTo>
                  <a:pt x="115061" y="113109"/>
                  <a:pt x="119063" y="117111"/>
                  <a:pt x="119063" y="122039"/>
                </a:cubicBezTo>
                <a:cubicBezTo>
                  <a:pt x="119063" y="126967"/>
                  <a:pt x="115061" y="130969"/>
                  <a:pt x="110133" y="130969"/>
                </a:cubicBezTo>
                <a:close/>
                <a:moveTo>
                  <a:pt x="23812" y="157758"/>
                </a:moveTo>
                <a:cubicBezTo>
                  <a:pt x="23812" y="152809"/>
                  <a:pt x="27794" y="148828"/>
                  <a:pt x="32742" y="148828"/>
                </a:cubicBezTo>
                <a:lnTo>
                  <a:pt x="74414" y="148828"/>
                </a:lnTo>
                <a:cubicBezTo>
                  <a:pt x="79363" y="148828"/>
                  <a:pt x="83344" y="152809"/>
                  <a:pt x="83344" y="157758"/>
                </a:cubicBezTo>
                <a:cubicBezTo>
                  <a:pt x="83344" y="162706"/>
                  <a:pt x="79363" y="166688"/>
                  <a:pt x="74414" y="166688"/>
                </a:cubicBezTo>
                <a:lnTo>
                  <a:pt x="32742" y="166688"/>
                </a:lnTo>
                <a:cubicBezTo>
                  <a:pt x="27794" y="166688"/>
                  <a:pt x="23812" y="162706"/>
                  <a:pt x="23812" y="157758"/>
                </a:cubicBezTo>
                <a:close/>
                <a:moveTo>
                  <a:pt x="110133" y="148828"/>
                </a:moveTo>
                <a:cubicBezTo>
                  <a:pt x="115081" y="148828"/>
                  <a:pt x="119063" y="152809"/>
                  <a:pt x="119063" y="157758"/>
                </a:cubicBezTo>
                <a:cubicBezTo>
                  <a:pt x="119063" y="162706"/>
                  <a:pt x="115081" y="166688"/>
                  <a:pt x="110133" y="166688"/>
                </a:cubicBezTo>
                <a:cubicBezTo>
                  <a:pt x="105184" y="166688"/>
                  <a:pt x="101203" y="162706"/>
                  <a:pt x="101203" y="157758"/>
                </a:cubicBezTo>
                <a:cubicBezTo>
                  <a:pt x="101203" y="152809"/>
                  <a:pt x="105184" y="148828"/>
                  <a:pt x="110133" y="148828"/>
                </a:cubicBezTo>
                <a:close/>
              </a:path>
            </a:pathLst>
          </a:custGeom>
          <a:solidFill>
            <a:srgbClr val="2DD4BF"/>
          </a:solidFill>
          <a:ln/>
        </p:spPr>
      </p:sp>
      <p:sp>
        <p:nvSpPr>
          <p:cNvPr id="40" name="Text 38"/>
          <p:cNvSpPr/>
          <p:nvPr/>
        </p:nvSpPr>
        <p:spPr>
          <a:xfrm>
            <a:off x="6903720" y="1493518"/>
            <a:ext cx="20383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E2E8F0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Stage 7: Threat Scoring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903720" y="1760218"/>
            <a:ext cx="20097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Weighted final classification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6332220" y="2065018"/>
            <a:ext cx="53911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Combines all analysis results using a weighted algorithm to produce a final threat score and classification (Benign, Suspicious, Malicious).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6336030" y="2678428"/>
            <a:ext cx="5313045" cy="1874520"/>
          </a:xfrm>
          <a:custGeom>
            <a:avLst/>
            <a:gdLst/>
            <a:ahLst/>
            <a:cxnLst/>
            <a:rect l="l" t="t" r="r" b="b"/>
            <a:pathLst>
              <a:path w="5313045" h="1874520">
                <a:moveTo>
                  <a:pt x="76199" y="0"/>
                </a:moveTo>
                <a:lnTo>
                  <a:pt x="5236846" y="0"/>
                </a:lnTo>
                <a:cubicBezTo>
                  <a:pt x="5278929" y="0"/>
                  <a:pt x="5313045" y="34116"/>
                  <a:pt x="5313045" y="76199"/>
                </a:cubicBezTo>
                <a:lnTo>
                  <a:pt x="5313045" y="1798321"/>
                </a:lnTo>
                <a:cubicBezTo>
                  <a:pt x="5313045" y="1840404"/>
                  <a:pt x="5278929" y="1874520"/>
                  <a:pt x="5236846" y="1874520"/>
                </a:cubicBezTo>
                <a:lnTo>
                  <a:pt x="76199" y="1874520"/>
                </a:lnTo>
                <a:cubicBezTo>
                  <a:pt x="34116" y="1874520"/>
                  <a:pt x="0" y="1840404"/>
                  <a:pt x="0" y="179832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0F172A"/>
          </a:solidFill>
          <a:ln w="10160">
            <a:solidFill>
              <a:srgbClr val="2DD4BF">
                <a:alpha val="30196"/>
              </a:srgbClr>
            </a:solidFill>
            <a:prstDash val="solid"/>
          </a:ln>
        </p:spPr>
      </p:sp>
      <p:sp>
        <p:nvSpPr>
          <p:cNvPr id="44" name="Text 42"/>
          <p:cNvSpPr/>
          <p:nvPr/>
        </p:nvSpPr>
        <p:spPr>
          <a:xfrm>
            <a:off x="6454140" y="2796541"/>
            <a:ext cx="51530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2DD4BF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Weighting Algorithm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6454140" y="3101341"/>
            <a:ext cx="5076825" cy="304800"/>
          </a:xfrm>
          <a:custGeom>
            <a:avLst/>
            <a:gdLst/>
            <a:ahLst/>
            <a:cxnLst/>
            <a:rect l="l" t="t" r="r" b="b"/>
            <a:pathLst>
              <a:path w="5076825" h="304800">
                <a:moveTo>
                  <a:pt x="38100" y="0"/>
                </a:moveTo>
                <a:lnTo>
                  <a:pt x="5038725" y="0"/>
                </a:lnTo>
                <a:cubicBezTo>
                  <a:pt x="5059753" y="0"/>
                  <a:pt x="5076825" y="17072"/>
                  <a:pt x="5076825" y="38100"/>
                </a:cubicBezTo>
                <a:lnTo>
                  <a:pt x="5076825" y="266700"/>
                </a:lnTo>
                <a:cubicBezTo>
                  <a:pt x="5076825" y="287728"/>
                  <a:pt x="5059753" y="304800"/>
                  <a:pt x="50387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6" name="Text 44"/>
          <p:cNvSpPr/>
          <p:nvPr/>
        </p:nvSpPr>
        <p:spPr>
          <a:xfrm>
            <a:off x="6511290" y="3158491"/>
            <a:ext cx="10287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ML Classification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1208544" y="3158491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40%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6454140" y="3444241"/>
            <a:ext cx="5076825" cy="304800"/>
          </a:xfrm>
          <a:custGeom>
            <a:avLst/>
            <a:gdLst/>
            <a:ahLst/>
            <a:cxnLst/>
            <a:rect l="l" t="t" r="r" b="b"/>
            <a:pathLst>
              <a:path w="5076825" h="304800">
                <a:moveTo>
                  <a:pt x="38100" y="0"/>
                </a:moveTo>
                <a:lnTo>
                  <a:pt x="5038725" y="0"/>
                </a:lnTo>
                <a:cubicBezTo>
                  <a:pt x="5059753" y="0"/>
                  <a:pt x="5076825" y="17072"/>
                  <a:pt x="5076825" y="38100"/>
                </a:cubicBezTo>
                <a:lnTo>
                  <a:pt x="5076825" y="266700"/>
                </a:lnTo>
                <a:cubicBezTo>
                  <a:pt x="5076825" y="287728"/>
                  <a:pt x="5059753" y="304800"/>
                  <a:pt x="50387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49" name="Text 47"/>
          <p:cNvSpPr/>
          <p:nvPr/>
        </p:nvSpPr>
        <p:spPr>
          <a:xfrm>
            <a:off x="6511290" y="3501391"/>
            <a:ext cx="1095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VirusTotal Results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11223188" y="3501391"/>
            <a:ext cx="3143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25%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6454140" y="3787141"/>
            <a:ext cx="5076825" cy="304800"/>
          </a:xfrm>
          <a:custGeom>
            <a:avLst/>
            <a:gdLst/>
            <a:ahLst/>
            <a:cxnLst/>
            <a:rect l="l" t="t" r="r" b="b"/>
            <a:pathLst>
              <a:path w="5076825" h="304800">
                <a:moveTo>
                  <a:pt x="38100" y="0"/>
                </a:moveTo>
                <a:lnTo>
                  <a:pt x="5038725" y="0"/>
                </a:lnTo>
                <a:cubicBezTo>
                  <a:pt x="5059753" y="0"/>
                  <a:pt x="5076825" y="17072"/>
                  <a:pt x="5076825" y="38100"/>
                </a:cubicBezTo>
                <a:lnTo>
                  <a:pt x="5076825" y="266700"/>
                </a:lnTo>
                <a:cubicBezTo>
                  <a:pt x="5076825" y="287728"/>
                  <a:pt x="5059753" y="304800"/>
                  <a:pt x="50387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2" name="Text 50"/>
          <p:cNvSpPr/>
          <p:nvPr/>
        </p:nvSpPr>
        <p:spPr>
          <a:xfrm>
            <a:off x="6511290" y="3844291"/>
            <a:ext cx="8953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Static Analysis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11208305" y="3844291"/>
            <a:ext cx="3333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20%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6454140" y="4130041"/>
            <a:ext cx="5076825" cy="304800"/>
          </a:xfrm>
          <a:custGeom>
            <a:avLst/>
            <a:gdLst/>
            <a:ahLst/>
            <a:cxnLst/>
            <a:rect l="l" t="t" r="r" b="b"/>
            <a:pathLst>
              <a:path w="5076825" h="304800">
                <a:moveTo>
                  <a:pt x="38100" y="0"/>
                </a:moveTo>
                <a:lnTo>
                  <a:pt x="5038725" y="0"/>
                </a:lnTo>
                <a:cubicBezTo>
                  <a:pt x="5059753" y="0"/>
                  <a:pt x="5076825" y="17072"/>
                  <a:pt x="5076825" y="38100"/>
                </a:cubicBezTo>
                <a:lnTo>
                  <a:pt x="5076825" y="266700"/>
                </a:lnTo>
                <a:cubicBezTo>
                  <a:pt x="5076825" y="287728"/>
                  <a:pt x="5059753" y="304800"/>
                  <a:pt x="5038725" y="304800"/>
                </a:cubicBezTo>
                <a:lnTo>
                  <a:pt x="38100" y="304800"/>
                </a:lnTo>
                <a:cubicBezTo>
                  <a:pt x="17072" y="304800"/>
                  <a:pt x="0" y="287728"/>
                  <a:pt x="0" y="2667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1E293B"/>
          </a:solidFill>
          <a:ln/>
        </p:spPr>
      </p:sp>
      <p:sp>
        <p:nvSpPr>
          <p:cNvPr id="55" name="Text 53"/>
          <p:cNvSpPr/>
          <p:nvPr/>
        </p:nvSpPr>
        <p:spPr>
          <a:xfrm>
            <a:off x="6511290" y="4187191"/>
            <a:ext cx="11715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E2E8F0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Behavioral Analysis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11248787" y="4187191"/>
            <a:ext cx="2857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b="1" dirty="0">
                <a:solidFill>
                  <a:srgbClr val="2DD4B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15%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6351270" y="4671059"/>
            <a:ext cx="5295900" cy="666750"/>
          </a:xfrm>
          <a:custGeom>
            <a:avLst/>
            <a:gdLst/>
            <a:ahLst/>
            <a:cxnLst/>
            <a:rect l="l" t="t" r="r" b="b"/>
            <a:pathLst>
              <a:path w="5295900" h="666750">
                <a:moveTo>
                  <a:pt x="38098" y="0"/>
                </a:moveTo>
                <a:lnTo>
                  <a:pt x="5257802" y="0"/>
                </a:lnTo>
                <a:cubicBezTo>
                  <a:pt x="5278843" y="0"/>
                  <a:pt x="5295900" y="17057"/>
                  <a:pt x="5295900" y="38098"/>
                </a:cubicBezTo>
                <a:lnTo>
                  <a:pt x="5295900" y="628652"/>
                </a:lnTo>
                <a:cubicBezTo>
                  <a:pt x="5295900" y="649693"/>
                  <a:pt x="5278843" y="666750"/>
                  <a:pt x="5257802" y="666750"/>
                </a:cubicBezTo>
                <a:lnTo>
                  <a:pt x="38098" y="666750"/>
                </a:lnTo>
                <a:cubicBezTo>
                  <a:pt x="17057" y="666750"/>
                  <a:pt x="0" y="649693"/>
                  <a:pt x="0" y="628652"/>
                </a:cubicBezTo>
                <a:lnTo>
                  <a:pt x="0" y="38098"/>
                </a:lnTo>
                <a:cubicBezTo>
                  <a:pt x="0" y="17071"/>
                  <a:pt x="17071" y="0"/>
                  <a:pt x="38098" y="0"/>
                </a:cubicBezTo>
                <a:close/>
              </a:path>
            </a:pathLst>
          </a:custGeom>
          <a:solidFill>
            <a:srgbClr val="0F172A"/>
          </a:solidFill>
          <a:ln/>
        </p:spPr>
      </p:sp>
      <p:sp>
        <p:nvSpPr>
          <p:cNvPr id="58" name="Shape 56"/>
          <p:cNvSpPr/>
          <p:nvPr/>
        </p:nvSpPr>
        <p:spPr>
          <a:xfrm>
            <a:off x="6351270" y="4671059"/>
            <a:ext cx="38100" cy="666750"/>
          </a:xfrm>
          <a:custGeom>
            <a:avLst/>
            <a:gdLst/>
            <a:ahLst/>
            <a:cxnLst/>
            <a:rect l="l" t="t" r="r" b="b"/>
            <a:pathLst>
              <a:path w="38100" h="666750">
                <a:moveTo>
                  <a:pt x="38100" y="0"/>
                </a:moveTo>
                <a:lnTo>
                  <a:pt x="38100" y="0"/>
                </a:lnTo>
                <a:lnTo>
                  <a:pt x="38100" y="666750"/>
                </a:lnTo>
                <a:lnTo>
                  <a:pt x="38100" y="666750"/>
                </a:lnTo>
                <a:cubicBezTo>
                  <a:pt x="17072" y="666750"/>
                  <a:pt x="0" y="649678"/>
                  <a:pt x="0" y="6286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59" name="Text 57"/>
          <p:cNvSpPr/>
          <p:nvPr/>
        </p:nvSpPr>
        <p:spPr>
          <a:xfrm>
            <a:off x="6446520" y="4747259"/>
            <a:ext cx="1276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8BDF8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Final Classification</a:t>
            </a:r>
            <a:endParaRPr lang="en-US" sz="1600" dirty="0"/>
          </a:p>
        </p:txBody>
      </p:sp>
      <p:sp>
        <p:nvSpPr>
          <p:cNvPr id="60" name="Shape 58"/>
          <p:cNvSpPr/>
          <p:nvPr/>
        </p:nvSpPr>
        <p:spPr>
          <a:xfrm>
            <a:off x="11393806" y="4785359"/>
            <a:ext cx="171450" cy="152400"/>
          </a:xfrm>
          <a:custGeom>
            <a:avLst/>
            <a:gdLst/>
            <a:ahLst/>
            <a:cxnLst/>
            <a:rect l="l" t="t" r="r" b="b"/>
            <a:pathLst>
              <a:path w="171450" h="152400">
                <a:moveTo>
                  <a:pt x="119420" y="11638"/>
                </a:moveTo>
                <a:lnTo>
                  <a:pt x="163532" y="56376"/>
                </a:lnTo>
                <a:cubicBezTo>
                  <a:pt x="171777" y="64740"/>
                  <a:pt x="171777" y="78135"/>
                  <a:pt x="163532" y="86499"/>
                </a:cubicBezTo>
                <a:lnTo>
                  <a:pt x="116979" y="133618"/>
                </a:lnTo>
                <a:cubicBezTo>
                  <a:pt x="114211" y="136416"/>
                  <a:pt x="109686" y="136446"/>
                  <a:pt x="106888" y="133677"/>
                </a:cubicBezTo>
                <a:cubicBezTo>
                  <a:pt x="104090" y="130909"/>
                  <a:pt x="104061" y="126385"/>
                  <a:pt x="106829" y="123587"/>
                </a:cubicBezTo>
                <a:lnTo>
                  <a:pt x="153382" y="76438"/>
                </a:lnTo>
                <a:cubicBezTo>
                  <a:pt x="156121" y="73670"/>
                  <a:pt x="156121" y="69175"/>
                  <a:pt x="153382" y="66407"/>
                </a:cubicBezTo>
                <a:lnTo>
                  <a:pt x="109240" y="21699"/>
                </a:lnTo>
                <a:cubicBezTo>
                  <a:pt x="106472" y="18901"/>
                  <a:pt x="106501" y="14377"/>
                  <a:pt x="109299" y="11609"/>
                </a:cubicBezTo>
                <a:cubicBezTo>
                  <a:pt x="112097" y="8840"/>
                  <a:pt x="116622" y="8870"/>
                  <a:pt x="119390" y="11668"/>
                </a:cubicBezTo>
                <a:close/>
                <a:moveTo>
                  <a:pt x="9555" y="68312"/>
                </a:moveTo>
                <a:lnTo>
                  <a:pt x="9555" y="28575"/>
                </a:lnTo>
                <a:cubicBezTo>
                  <a:pt x="9555" y="18068"/>
                  <a:pt x="18098" y="9525"/>
                  <a:pt x="28605" y="9525"/>
                </a:cubicBezTo>
                <a:lnTo>
                  <a:pt x="68342" y="9525"/>
                </a:lnTo>
                <a:cubicBezTo>
                  <a:pt x="73402" y="9525"/>
                  <a:pt x="78254" y="11519"/>
                  <a:pt x="81826" y="15091"/>
                </a:cubicBezTo>
                <a:lnTo>
                  <a:pt x="124688" y="57954"/>
                </a:lnTo>
                <a:cubicBezTo>
                  <a:pt x="132130" y="65395"/>
                  <a:pt x="132130" y="77450"/>
                  <a:pt x="124688" y="84892"/>
                </a:cubicBezTo>
                <a:lnTo>
                  <a:pt x="84951" y="124629"/>
                </a:lnTo>
                <a:cubicBezTo>
                  <a:pt x="77510" y="132070"/>
                  <a:pt x="65455" y="132070"/>
                  <a:pt x="58013" y="124629"/>
                </a:cubicBezTo>
                <a:lnTo>
                  <a:pt x="15151" y="81766"/>
                </a:lnTo>
                <a:cubicBezTo>
                  <a:pt x="11579" y="78194"/>
                  <a:pt x="9585" y="73343"/>
                  <a:pt x="9585" y="68282"/>
                </a:cubicBezTo>
                <a:close/>
                <a:moveTo>
                  <a:pt x="52417" y="42863"/>
                </a:moveTo>
                <a:cubicBezTo>
                  <a:pt x="52417" y="37606"/>
                  <a:pt x="48149" y="33338"/>
                  <a:pt x="42892" y="33338"/>
                </a:cubicBezTo>
                <a:cubicBezTo>
                  <a:pt x="37635" y="33338"/>
                  <a:pt x="33367" y="37606"/>
                  <a:pt x="33367" y="42863"/>
                </a:cubicBezTo>
                <a:cubicBezTo>
                  <a:pt x="33367" y="48119"/>
                  <a:pt x="37635" y="52388"/>
                  <a:pt x="42892" y="52388"/>
                </a:cubicBezTo>
                <a:cubicBezTo>
                  <a:pt x="48149" y="52388"/>
                  <a:pt x="52417" y="48119"/>
                  <a:pt x="52417" y="42863"/>
                </a:cubicBezTo>
                <a:close/>
              </a:path>
            </a:pathLst>
          </a:custGeom>
          <a:solidFill>
            <a:srgbClr val="38BDF8"/>
          </a:solidFill>
          <a:ln/>
        </p:spPr>
      </p:sp>
      <p:sp>
        <p:nvSpPr>
          <p:cNvPr id="61" name="Shape 59"/>
          <p:cNvSpPr/>
          <p:nvPr/>
        </p:nvSpPr>
        <p:spPr>
          <a:xfrm>
            <a:off x="6450330" y="4979669"/>
            <a:ext cx="1655445" cy="274320"/>
          </a:xfrm>
          <a:custGeom>
            <a:avLst/>
            <a:gdLst/>
            <a:ahLst/>
            <a:cxnLst/>
            <a:rect l="l" t="t" r="r" b="b"/>
            <a:pathLst>
              <a:path w="1655445" h="274320">
                <a:moveTo>
                  <a:pt x="38100" y="0"/>
                </a:moveTo>
                <a:lnTo>
                  <a:pt x="1617345" y="0"/>
                </a:lnTo>
                <a:cubicBezTo>
                  <a:pt x="1638387" y="0"/>
                  <a:pt x="1655445" y="17058"/>
                  <a:pt x="1655445" y="38100"/>
                </a:cubicBezTo>
                <a:lnTo>
                  <a:pt x="1655445" y="236220"/>
                </a:lnTo>
                <a:cubicBezTo>
                  <a:pt x="1655445" y="257262"/>
                  <a:pt x="1638387" y="274320"/>
                  <a:pt x="1617345" y="274320"/>
                </a:cubicBezTo>
                <a:lnTo>
                  <a:pt x="38100" y="274320"/>
                </a:lnTo>
                <a:cubicBezTo>
                  <a:pt x="17072" y="274320"/>
                  <a:pt x="0" y="257248"/>
                  <a:pt x="0" y="2362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00C950">
              <a:alpha val="10196"/>
            </a:srgbClr>
          </a:solidFill>
          <a:ln w="10160">
            <a:solidFill>
              <a:srgbClr val="00C950">
                <a:alpha val="30196"/>
              </a:srgbClr>
            </a:solidFill>
            <a:prstDash val="solid"/>
          </a:ln>
        </p:spPr>
      </p:sp>
      <p:sp>
        <p:nvSpPr>
          <p:cNvPr id="62" name="Text 60"/>
          <p:cNvSpPr/>
          <p:nvPr/>
        </p:nvSpPr>
        <p:spPr>
          <a:xfrm>
            <a:off x="6413182" y="4975859"/>
            <a:ext cx="171450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05DF7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Benign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185071" y="4979669"/>
            <a:ext cx="1655445" cy="274320"/>
          </a:xfrm>
          <a:custGeom>
            <a:avLst/>
            <a:gdLst/>
            <a:ahLst/>
            <a:cxnLst/>
            <a:rect l="l" t="t" r="r" b="b"/>
            <a:pathLst>
              <a:path w="1655445" h="274320">
                <a:moveTo>
                  <a:pt x="38100" y="0"/>
                </a:moveTo>
                <a:lnTo>
                  <a:pt x="1617345" y="0"/>
                </a:lnTo>
                <a:cubicBezTo>
                  <a:pt x="1638387" y="0"/>
                  <a:pt x="1655445" y="17058"/>
                  <a:pt x="1655445" y="38100"/>
                </a:cubicBezTo>
                <a:lnTo>
                  <a:pt x="1655445" y="236220"/>
                </a:lnTo>
                <a:cubicBezTo>
                  <a:pt x="1655445" y="257262"/>
                  <a:pt x="1638387" y="274320"/>
                  <a:pt x="1617345" y="274320"/>
                </a:cubicBezTo>
                <a:lnTo>
                  <a:pt x="38100" y="274320"/>
                </a:lnTo>
                <a:cubicBezTo>
                  <a:pt x="17072" y="274320"/>
                  <a:pt x="0" y="257248"/>
                  <a:pt x="0" y="2362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0B100">
              <a:alpha val="10196"/>
            </a:srgbClr>
          </a:solidFill>
          <a:ln w="10160">
            <a:solidFill>
              <a:srgbClr val="F0B100">
                <a:alpha val="30196"/>
              </a:srgbClr>
            </a:solidFill>
            <a:prstDash val="solid"/>
          </a:ln>
        </p:spPr>
      </p:sp>
      <p:sp>
        <p:nvSpPr>
          <p:cNvPr id="64" name="Text 62"/>
          <p:cNvSpPr/>
          <p:nvPr/>
        </p:nvSpPr>
        <p:spPr>
          <a:xfrm>
            <a:off x="8147923" y="4975859"/>
            <a:ext cx="171450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DC700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Suspicious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9919930" y="4979669"/>
            <a:ext cx="1655445" cy="274320"/>
          </a:xfrm>
          <a:custGeom>
            <a:avLst/>
            <a:gdLst/>
            <a:ahLst/>
            <a:cxnLst/>
            <a:rect l="l" t="t" r="r" b="b"/>
            <a:pathLst>
              <a:path w="1655445" h="274320">
                <a:moveTo>
                  <a:pt x="38100" y="0"/>
                </a:moveTo>
                <a:lnTo>
                  <a:pt x="1617345" y="0"/>
                </a:lnTo>
                <a:cubicBezTo>
                  <a:pt x="1638387" y="0"/>
                  <a:pt x="1655445" y="17058"/>
                  <a:pt x="1655445" y="38100"/>
                </a:cubicBezTo>
                <a:lnTo>
                  <a:pt x="1655445" y="236220"/>
                </a:lnTo>
                <a:cubicBezTo>
                  <a:pt x="1655445" y="257262"/>
                  <a:pt x="1638387" y="274320"/>
                  <a:pt x="1617345" y="274320"/>
                </a:cubicBezTo>
                <a:lnTo>
                  <a:pt x="38100" y="274320"/>
                </a:lnTo>
                <a:cubicBezTo>
                  <a:pt x="17072" y="274320"/>
                  <a:pt x="0" y="257248"/>
                  <a:pt x="0" y="23622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B2C36">
              <a:alpha val="10196"/>
            </a:srgbClr>
          </a:solidFill>
          <a:ln w="10160">
            <a:solidFill>
              <a:srgbClr val="FB2C36">
                <a:alpha val="30196"/>
              </a:srgbClr>
            </a:solidFill>
            <a:prstDash val="solid"/>
          </a:ln>
        </p:spPr>
      </p:sp>
      <p:sp>
        <p:nvSpPr>
          <p:cNvPr id="66" name="Text 64"/>
          <p:cNvSpPr/>
          <p:nvPr/>
        </p:nvSpPr>
        <p:spPr>
          <a:xfrm>
            <a:off x="9882783" y="4975859"/>
            <a:ext cx="1714500" cy="266700"/>
          </a:xfrm>
          <a:prstGeom prst="rect">
            <a:avLst/>
          </a:prstGeom>
          <a:noFill/>
          <a:ln/>
        </p:spPr>
        <p:txBody>
          <a:bodyPr wrap="square" lIns="38100" tIns="38100" rIns="38100" bIns="3810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FF6467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Malicious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6336030" y="5657967"/>
            <a:ext cx="5313045" cy="655320"/>
          </a:xfrm>
          <a:custGeom>
            <a:avLst/>
            <a:gdLst/>
            <a:ahLst/>
            <a:cxnLst/>
            <a:rect l="l" t="t" r="r" b="b"/>
            <a:pathLst>
              <a:path w="5313045" h="655320">
                <a:moveTo>
                  <a:pt x="76201" y="0"/>
                </a:moveTo>
                <a:lnTo>
                  <a:pt x="5236844" y="0"/>
                </a:lnTo>
                <a:cubicBezTo>
                  <a:pt x="5278929" y="0"/>
                  <a:pt x="5313045" y="34116"/>
                  <a:pt x="5313045" y="76201"/>
                </a:cubicBezTo>
                <a:lnTo>
                  <a:pt x="5313045" y="579119"/>
                </a:lnTo>
                <a:cubicBezTo>
                  <a:pt x="5313045" y="621204"/>
                  <a:pt x="5278929" y="655320"/>
                  <a:pt x="5236844" y="655320"/>
                </a:cubicBezTo>
                <a:lnTo>
                  <a:pt x="76201" y="655320"/>
                </a:lnTo>
                <a:cubicBezTo>
                  <a:pt x="34116" y="655320"/>
                  <a:pt x="0" y="621204"/>
                  <a:pt x="0" y="57911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gradFill flip="none" rotWithShape="1">
            <a:gsLst>
              <a:gs pos="0">
                <a:srgbClr val="2DD4BF">
                  <a:alpha val="10000"/>
                </a:srgbClr>
              </a:gs>
              <a:gs pos="100000">
                <a:srgbClr val="38BDF8">
                  <a:alpha val="10000"/>
                </a:srgbClr>
              </a:gs>
            </a:gsLst>
            <a:lin ang="0" scaled="1"/>
          </a:gradFill>
          <a:ln w="10160">
            <a:solidFill>
              <a:srgbClr val="2DD4BF">
                <a:alpha val="20000"/>
              </a:srgbClr>
            </a:solidFill>
            <a:prstDash val="solid"/>
          </a:ln>
        </p:spPr>
      </p:sp>
      <p:sp>
        <p:nvSpPr>
          <p:cNvPr id="68" name="Text 66"/>
          <p:cNvSpPr/>
          <p:nvPr/>
        </p:nvSpPr>
        <p:spPr>
          <a:xfrm>
            <a:off x="6411278" y="57760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0-100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6425565" y="60427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Score Range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141018" y="57760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38BDF8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&lt;1s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155305" y="60427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Scoring Time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9870758" y="5776080"/>
            <a:ext cx="17049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50" b="1" dirty="0">
                <a:solidFill>
                  <a:srgbClr val="2DD4BF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99.5%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9885045" y="6042780"/>
            <a:ext cx="1676400" cy="15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900" dirty="0">
                <a:solidFill>
                  <a:srgbClr val="E2E8F0">
                    <a:alpha val="6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Confidence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1895</Words>
  <Application>Microsoft Office PowerPoint</Application>
  <PresentationFormat>Widescreen</PresentationFormat>
  <Paragraphs>424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Hedvig Letters Sans</vt:lpstr>
      <vt:lpstr>Arial</vt:lpstr>
      <vt:lpstr>Liter</vt:lpstr>
      <vt:lpstr>Quattrocento Sans</vt:lpstr>
      <vt:lpstr>MiSans</vt:lpstr>
      <vt:lpstr>Custom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Malware Analysis Tool: Data Flow Architecture</dc:title>
  <dc:subject>Malware Analysis Tool: Data Flow Architecture</dc:subject>
  <dc:creator>Kimi</dc:creator>
  <cp:lastModifiedBy>Chanaka Nanayakkara</cp:lastModifiedBy>
  <cp:revision>1</cp:revision>
  <dcterms:created xsi:type="dcterms:W3CDTF">2026-01-16T15:02:16Z</dcterms:created>
  <dcterms:modified xsi:type="dcterms:W3CDTF">2026-01-16T15:02:36Z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{"Label":"Malware Analysis Tool: Data Flow Architecture","ContentProducer":"001191110108MACG2KBH8F10000","ProduceID":"19bc7514-9e72-81de-8000-00006cbeaa7c","ReservedCode1":"","ContentPropagator":"001191110108MACG2KBH8F20000","PropagateID":"19bc7514-9e72-81de-8000-00006cbeaa7c","ReservedCode2":""}</vt:lpwstr>
  </property>
</Properties>
</file>